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Lst>
  <p:notesMasterIdLst>
    <p:notesMasterId r:id="rId37"/>
  </p:notesMasterIdLst>
  <p:handoutMasterIdLst>
    <p:handoutMasterId r:id="rId38"/>
  </p:handoutMasterIdLst>
  <p:sldIdLst>
    <p:sldId id="329" r:id="rId3"/>
    <p:sldId id="332" r:id="rId4"/>
    <p:sldId id="348" r:id="rId5"/>
    <p:sldId id="415" r:id="rId6"/>
    <p:sldId id="423" r:id="rId7"/>
    <p:sldId id="449" r:id="rId8"/>
    <p:sldId id="424" r:id="rId9"/>
    <p:sldId id="428" r:id="rId10"/>
    <p:sldId id="425" r:id="rId11"/>
    <p:sldId id="426" r:id="rId12"/>
    <p:sldId id="427" r:id="rId13"/>
    <p:sldId id="450" r:id="rId14"/>
    <p:sldId id="429" r:id="rId15"/>
    <p:sldId id="430" r:id="rId16"/>
    <p:sldId id="431" r:id="rId17"/>
    <p:sldId id="432" r:id="rId18"/>
    <p:sldId id="433" r:id="rId19"/>
    <p:sldId id="434" r:id="rId20"/>
    <p:sldId id="435" r:id="rId21"/>
    <p:sldId id="437" r:id="rId22"/>
    <p:sldId id="438" r:id="rId23"/>
    <p:sldId id="439" r:id="rId24"/>
    <p:sldId id="440" r:id="rId25"/>
    <p:sldId id="442" r:id="rId26"/>
    <p:sldId id="441" r:id="rId27"/>
    <p:sldId id="443" r:id="rId28"/>
    <p:sldId id="444" r:id="rId29"/>
    <p:sldId id="445" r:id="rId30"/>
    <p:sldId id="446" r:id="rId31"/>
    <p:sldId id="447" r:id="rId32"/>
    <p:sldId id="448" r:id="rId33"/>
    <p:sldId id="452" r:id="rId34"/>
    <p:sldId id="451" r:id="rId35"/>
    <p:sldId id="45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CE96F278-2CD3-4941-BA15-3EEB0D5547D9}">
          <p14:sldIdLst>
            <p14:sldId id="329"/>
            <p14:sldId id="332"/>
            <p14:sldId id="348"/>
            <p14:sldId id="415"/>
            <p14:sldId id="423"/>
            <p14:sldId id="449"/>
            <p14:sldId id="424"/>
            <p14:sldId id="428"/>
            <p14:sldId id="425"/>
            <p14:sldId id="426"/>
            <p14:sldId id="427"/>
            <p14:sldId id="450"/>
            <p14:sldId id="429"/>
            <p14:sldId id="430"/>
            <p14:sldId id="431"/>
            <p14:sldId id="432"/>
            <p14:sldId id="433"/>
            <p14:sldId id="434"/>
            <p14:sldId id="435"/>
            <p14:sldId id="437"/>
            <p14:sldId id="438"/>
            <p14:sldId id="439"/>
            <p14:sldId id="440"/>
            <p14:sldId id="442"/>
            <p14:sldId id="441"/>
            <p14:sldId id="443"/>
            <p14:sldId id="444"/>
            <p14:sldId id="445"/>
            <p14:sldId id="446"/>
            <p14:sldId id="447"/>
            <p14:sldId id="448"/>
            <p14:sldId id="452"/>
            <p14:sldId id="451"/>
            <p14:sldId id="4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5BA"/>
    <a:srgbClr val="CBE838"/>
    <a:srgbClr val="48423D"/>
    <a:srgbClr val="FCFBFA"/>
    <a:srgbClr val="41727E"/>
    <a:srgbClr val="2E686C"/>
    <a:srgbClr val="56504B"/>
    <a:srgbClr val="67605B"/>
    <a:srgbClr val="79726D"/>
    <a:srgbClr val="8B85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92" autoAdjust="0"/>
    <p:restoredTop sz="94605"/>
  </p:normalViewPr>
  <p:slideViewPr>
    <p:cSldViewPr snapToGrid="0">
      <p:cViewPr varScale="1">
        <p:scale>
          <a:sx n="86" d="100"/>
          <a:sy n="86" d="100"/>
        </p:scale>
        <p:origin x="682" y="72"/>
      </p:cViewPr>
      <p:guideLst/>
    </p:cSldViewPr>
  </p:slideViewPr>
  <p:outlineViewPr>
    <p:cViewPr>
      <p:scale>
        <a:sx n="33" d="100"/>
        <a:sy n="33" d="100"/>
      </p:scale>
      <p:origin x="0" y="-121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3802"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0BDEF-5E46-4C38-97AE-078FE78545A2}" type="datetime1">
              <a:rPr lang="en-US" smtClean="0"/>
              <a:t>7/10/2021</a:t>
            </a:fld>
            <a:endParaRPr lang="en-US" dirty="0"/>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dirty="0"/>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B5D8F-9D9D-4173-A9BF-1ACE61BA05F2}" type="datetime1">
              <a:rPr lang="en-US" smtClean="0"/>
              <a:t>7/10/2021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dirty="0"/>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a:t>Confidential – © 2021 Oracle Internal/Restricted/Highly Restricted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dirty="0"/>
              <a:t>Click icon to add picture</a:t>
            </a:r>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t>Confidential – © 2021 Oracle Internal/Restricted/Highly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dirty="0"/>
              <a:t>Confidential – © 2021 Oracle Internal/Restricted/Highly Restricted</a:t>
            </a:r>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dirty="0"/>
              <a:t>Confidential – © 2021 Oracle Internal/Restricted/Highly Restricted</a:t>
            </a:r>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dirty="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dirty="0"/>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a:t>Confidential – © 2021 Oracle Internal/Restricted/Highly Restricted</a:t>
            </a:r>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a:t>Confidential – © 2021 Oracle Internal/Restricted/Highly Restricted</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dirty="0"/>
              <a:t>Click icon to add picture</a:t>
            </a:r>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dirty="0"/>
              <a:t>Confidential – © 2021 Oracle Internal/Restricted/Highly Restricted</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dirty="0"/>
              <a:t>Confidential – © 2021 Oracle Internal/Restricted/Highly Restricted</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dirty="0"/>
              <a:t>Click icon to add picture</a:t>
            </a:r>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dirty="0"/>
              <a:t>Confidential – © 2021 Oracle Internal/Restricted/Highly Restricted</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a:t>Confidential – © 2021 Oracle Internal/Restricted/Highly Restricted</a:t>
            </a: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838200" y="6356349"/>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224643" y="6356349"/>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dirty="0"/>
              <a:t>Confidential – © 2021 Oracle Internal/Restricted/Highly Restricted</a:t>
            </a:r>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hyperlink" Target="https://docs.oracle.com/en/database/oracle/oracle-rest-data-services/18.2/aelig/rest-enabled-sql-service.html#GUID-E44BF01E-7F11-44B4-B9AF-2755267D9D62" TargetMode="Externa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aganvamsi2/TCserver" TargetMode="Externa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hyperlink" Target="https://airflow.apache.org/docs/apache-airflow/stable/_api/airflow/operators/index.html" TargetMode="Externa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oracle/oci-cli" TargetMode="External"/><Relationship Id="rId3" Type="http://schemas.openxmlformats.org/officeDocument/2006/relationships/hyperlink" Target="https://medium.com/@calvinqc/build-a-simple-rest-apis-with-java-8-tomcat-jsp-mysql-intellij-on-mac-3308f4e59a03" TargetMode="External"/><Relationship Id="rId7" Type="http://schemas.openxmlformats.org/officeDocument/2006/relationships/hyperlink" Target="https://blogs.oracle.com/cloud-infrastructure/getting-up-to-speed-on-using-private-endpoints-for-autonomous-database-with-shared-exadata-infrastructure" TargetMode="External"/><Relationship Id="rId12" Type="http://schemas.openxmlformats.org/officeDocument/2006/relationships/hyperlink" Target="https://jmeter.apache.org/usermanual/index.html" TargetMode="External"/><Relationship Id="rId2" Type="http://schemas.openxmlformats.org/officeDocument/2006/relationships/hyperlink" Target="https://docs.oracle.com/en-us/iaas/tools/oci-cli/2.25.2/oci_cli_docs/" TargetMode="External"/><Relationship Id="rId1" Type="http://schemas.openxmlformats.org/officeDocument/2006/relationships/slideLayout" Target="../slideLayouts/slideLayout25.xml"/><Relationship Id="rId6" Type="http://schemas.openxmlformats.org/officeDocument/2006/relationships/hyperlink" Target="https://docs.docker.com/get-started/" TargetMode="External"/><Relationship Id="rId11" Type="http://schemas.openxmlformats.org/officeDocument/2006/relationships/hyperlink" Target="https://airflow.apache.org/docs/apache-airflow/2.0.1/" TargetMode="External"/><Relationship Id="rId5" Type="http://schemas.openxmlformats.org/officeDocument/2006/relationships/hyperlink" Target="https://docs.oracle.com/en/cloud/paas/autonomous-data-warehouse-cloud/tutorials.html" TargetMode="External"/><Relationship Id="rId10" Type="http://schemas.openxmlformats.org/officeDocument/2006/relationships/hyperlink" Target="https://docs.oracle.com/cd/E17952_01/connector-j-5.1-en/connector-j-usagenotes-statements-callable.html" TargetMode="External"/><Relationship Id="rId4" Type="http://schemas.openxmlformats.org/officeDocument/2006/relationships/hyperlink" Target="https://docs.oracle.com/en/cloud/paas/autonomous-data-warehouse-cloud/rest-apis.html" TargetMode="External"/><Relationship Id="rId9" Type="http://schemas.openxmlformats.org/officeDocument/2006/relationships/hyperlink" Target="https://otube.oracle.com/media/OCI%20CLI%20Basics/0_hhuouae9"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gaganvamsi2/Intern-Project" TargetMode="External"/><Relationship Id="rId2" Type="http://schemas.openxmlformats.org/officeDocument/2006/relationships/hyperlink" Target="https://confluence.oci.oraclecorp.com/display/HRZN/Internship+Report" TargetMode="Externa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gaganvamsi2/ADW-Analysis" TargetMode="Externa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Access Horizon ADW through REST API</a:t>
            </a:r>
          </a:p>
        </p:txBody>
      </p:sp>
      <p:sp>
        <p:nvSpPr>
          <p:cNvPr id="10" name="Text Placeholder 9"/>
          <p:cNvSpPr>
            <a:spLocks noGrp="1"/>
          </p:cNvSpPr>
          <p:nvPr>
            <p:ph type="body" sz="quarter" idx="15"/>
          </p:nvPr>
        </p:nvSpPr>
        <p:spPr/>
        <p:txBody>
          <a:bodyPr/>
          <a:lstStyle/>
          <a:p>
            <a:r>
              <a:rPr lang="en-US" sz="1600" b="0" dirty="0" err="1">
                <a:solidFill>
                  <a:schemeClr val="bg1">
                    <a:lumMod val="95000"/>
                  </a:schemeClr>
                </a:solidFill>
              </a:rPr>
              <a:t>Gagan</a:t>
            </a:r>
            <a:r>
              <a:rPr lang="en-US" sz="1600" b="0" dirty="0">
                <a:solidFill>
                  <a:schemeClr val="bg1">
                    <a:lumMod val="95000"/>
                  </a:schemeClr>
                </a:solidFill>
              </a:rPr>
              <a:t> Vamsi Reddy</a:t>
            </a:r>
          </a:p>
          <a:p>
            <a:endParaRPr lang="en-US" sz="1400" dirty="0">
              <a:solidFill>
                <a:schemeClr val="bg1">
                  <a:lumMod val="95000"/>
                </a:schemeClr>
              </a:solidFill>
            </a:endParaRPr>
          </a:p>
        </p:txBody>
      </p:sp>
      <p:sp>
        <p:nvSpPr>
          <p:cNvPr id="7" name="Footer Placeholder 6"/>
          <p:cNvSpPr>
            <a:spLocks noGrp="1"/>
          </p:cNvSpPr>
          <p:nvPr>
            <p:ph type="ftr" sz="quarter" idx="4294967295"/>
          </p:nvPr>
        </p:nvSpPr>
        <p:spPr>
          <a:xfrm>
            <a:off x="980902" y="6362411"/>
            <a:ext cx="4114800" cy="365125"/>
          </a:xfrm>
        </p:spPr>
        <p:txBody>
          <a:bodyPr/>
          <a:lstStyle/>
          <a:p>
            <a:r>
              <a:rPr lang="en-US" dirty="0"/>
              <a:t>Confidential – © 2021 Oracle Internal/Restricted/Highly Restricted</a:t>
            </a:r>
          </a:p>
        </p:txBody>
      </p:sp>
      <p:sp>
        <p:nvSpPr>
          <p:cNvPr id="8" name="Slide Number Placeholder 7"/>
          <p:cNvSpPr>
            <a:spLocks noGrp="1"/>
          </p:cNvSpPr>
          <p:nvPr>
            <p:ph type="sldNum" sz="quarter" idx="4294967295"/>
          </p:nvPr>
        </p:nvSpPr>
        <p:spPr>
          <a:xfrm>
            <a:off x="663218" y="6369454"/>
            <a:ext cx="387350" cy="365125"/>
          </a:xfrm>
        </p:spPr>
        <p:txBody>
          <a:bodyPr/>
          <a:lstStyle/>
          <a:p>
            <a:fld id="{7C371504-33D9-B044-8C50-620C44A06CB1}" type="slidenum">
              <a:rPr lang="en-US" smtClean="0"/>
              <a:pPr/>
              <a:t>1</a:t>
            </a:fld>
            <a:endParaRPr lang="en-US" dirty="0"/>
          </a:p>
        </p:txBody>
      </p:sp>
      <p:sp>
        <p:nvSpPr>
          <p:cNvPr id="6" name="Text Placeholder 5">
            <a:extLst>
              <a:ext uri="{FF2B5EF4-FFF2-40B4-BE49-F238E27FC236}">
                <a16:creationId xmlns:a16="http://schemas.microsoft.com/office/drawing/2014/main" id="{66CB77A7-A72E-4F3F-9511-61A20B59858F}"/>
              </a:ext>
            </a:extLst>
          </p:cNvPr>
          <p:cNvSpPr txBox="1">
            <a:spLocks/>
          </p:cNvSpPr>
          <p:nvPr/>
        </p:nvSpPr>
        <p:spPr>
          <a:xfrm>
            <a:off x="980902" y="4277704"/>
            <a:ext cx="10073301" cy="8176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lumMod val="85000"/>
                  </a:schemeClr>
                </a:solidFill>
              </a:rPr>
              <a:t>Manager: Ramakrishna </a:t>
            </a:r>
            <a:r>
              <a:rPr lang="en-US" sz="1400" dirty="0" err="1">
                <a:solidFill>
                  <a:schemeClr val="bg1">
                    <a:lumMod val="85000"/>
                  </a:schemeClr>
                </a:solidFill>
              </a:rPr>
              <a:t>Tumrukoti</a:t>
            </a:r>
            <a:endParaRPr lang="en-US" sz="1400" dirty="0">
              <a:solidFill>
                <a:schemeClr val="bg1">
                  <a:lumMod val="85000"/>
                </a:schemeClr>
              </a:solidFill>
            </a:endParaRPr>
          </a:p>
          <a:p>
            <a:r>
              <a:rPr lang="en-US" sz="1400" dirty="0">
                <a:solidFill>
                  <a:schemeClr val="bg1">
                    <a:lumMod val="85000"/>
                  </a:schemeClr>
                </a:solidFill>
              </a:rPr>
              <a:t>Mentor: </a:t>
            </a:r>
            <a:r>
              <a:rPr lang="en-US" sz="1400" dirty="0" err="1">
                <a:solidFill>
                  <a:schemeClr val="bg1">
                    <a:lumMod val="85000"/>
                  </a:schemeClr>
                </a:solidFill>
              </a:rPr>
              <a:t>Manikya</a:t>
            </a:r>
            <a:r>
              <a:rPr lang="en-US" sz="1400" dirty="0">
                <a:solidFill>
                  <a:schemeClr val="bg1">
                    <a:lumMod val="85000"/>
                  </a:schemeClr>
                </a:solidFill>
              </a:rPr>
              <a:t> Rohith Reddy </a:t>
            </a:r>
            <a:r>
              <a:rPr lang="en-US" sz="1400" dirty="0" err="1">
                <a:solidFill>
                  <a:schemeClr val="bg1">
                    <a:lumMod val="85000"/>
                  </a:schemeClr>
                </a:solidFill>
              </a:rPr>
              <a:t>Gangavaram</a:t>
            </a:r>
            <a:endParaRPr lang="en-US" sz="1400" dirty="0">
              <a:solidFill>
                <a:schemeClr val="bg1">
                  <a:lumMod val="85000"/>
                </a:schemeClr>
              </a:solidFill>
            </a:endParaRPr>
          </a:p>
        </p:txBody>
      </p:sp>
    </p:spTree>
    <p:extLst>
      <p:ext uri="{BB962C8B-B14F-4D97-AF65-F5344CB8AC3E}">
        <p14:creationId xmlns:p14="http://schemas.microsoft.com/office/powerpoint/2010/main" val="384146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10</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1.2. </a:t>
            </a:r>
            <a:r>
              <a:rPr lang="en-US" dirty="0"/>
              <a:t>Graphical Analysis</a:t>
            </a:r>
            <a:endParaRPr lang="en-US" b="0" dirty="0"/>
          </a:p>
        </p:txBody>
      </p:sp>
      <p:pic>
        <p:nvPicPr>
          <p:cNvPr id="3" name="Picture 2" descr="Chart&#10;&#10;Description automatically generated">
            <a:extLst>
              <a:ext uri="{FF2B5EF4-FFF2-40B4-BE49-F238E27FC236}">
                <a16:creationId xmlns:a16="http://schemas.microsoft.com/office/drawing/2014/main" id="{9263D867-3DA6-4878-9F56-DFEC0DC77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41" y="2129497"/>
            <a:ext cx="5193990" cy="3670337"/>
          </a:xfrm>
          <a:prstGeom prst="rect">
            <a:avLst/>
          </a:prstGeom>
        </p:spPr>
      </p:pic>
      <p:pic>
        <p:nvPicPr>
          <p:cNvPr id="7" name="Picture 6" descr="Chart, histogram&#10;&#10;Description automatically generated">
            <a:extLst>
              <a:ext uri="{FF2B5EF4-FFF2-40B4-BE49-F238E27FC236}">
                <a16:creationId xmlns:a16="http://schemas.microsoft.com/office/drawing/2014/main" id="{5416290A-FAD6-42D6-A287-D848E5E11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682" y="2129496"/>
            <a:ext cx="5193991" cy="3670338"/>
          </a:xfrm>
          <a:prstGeom prst="rect">
            <a:avLst/>
          </a:prstGeom>
        </p:spPr>
      </p:pic>
    </p:spTree>
    <p:extLst>
      <p:ext uri="{BB962C8B-B14F-4D97-AF65-F5344CB8AC3E}">
        <p14:creationId xmlns:p14="http://schemas.microsoft.com/office/powerpoint/2010/main" val="45965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11</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1.2. </a:t>
            </a:r>
            <a:r>
              <a:rPr lang="en-US" dirty="0"/>
              <a:t>Graphical Analysis</a:t>
            </a:r>
            <a:endParaRPr lang="en-US" b="0" dirty="0"/>
          </a:p>
        </p:txBody>
      </p:sp>
      <p:pic>
        <p:nvPicPr>
          <p:cNvPr id="10" name="Picture 9" descr="Chart, bar chart&#10;&#10;Description automatically generated">
            <a:extLst>
              <a:ext uri="{FF2B5EF4-FFF2-40B4-BE49-F238E27FC236}">
                <a16:creationId xmlns:a16="http://schemas.microsoft.com/office/drawing/2014/main" id="{897AB507-B0DC-4D64-8950-AD565378C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499" y="2128968"/>
            <a:ext cx="5030242" cy="3670866"/>
          </a:xfrm>
          <a:prstGeom prst="rect">
            <a:avLst/>
          </a:prstGeom>
        </p:spPr>
      </p:pic>
      <p:pic>
        <p:nvPicPr>
          <p:cNvPr id="3" name="Picture 2">
            <a:extLst>
              <a:ext uri="{FF2B5EF4-FFF2-40B4-BE49-F238E27FC236}">
                <a16:creationId xmlns:a16="http://schemas.microsoft.com/office/drawing/2014/main" id="{92D9109F-9E46-4A3A-8803-C0E505930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22" y="2128968"/>
            <a:ext cx="5030242" cy="3670866"/>
          </a:xfrm>
          <a:prstGeom prst="rect">
            <a:avLst/>
          </a:prstGeom>
        </p:spPr>
      </p:pic>
    </p:spTree>
    <p:extLst>
      <p:ext uri="{BB962C8B-B14F-4D97-AF65-F5344CB8AC3E}">
        <p14:creationId xmlns:p14="http://schemas.microsoft.com/office/powerpoint/2010/main" val="152317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00134" y="2919316"/>
            <a:ext cx="4371153" cy="914400"/>
          </a:xfrm>
        </p:spPr>
        <p:txBody>
          <a:bodyPr/>
          <a:lstStyle/>
          <a:p>
            <a:r>
              <a:rPr lang="en-US" sz="4400" dirty="0"/>
              <a:t>Path-2</a:t>
            </a:r>
          </a:p>
        </p:txBody>
      </p:sp>
      <p:sp>
        <p:nvSpPr>
          <p:cNvPr id="4" name="Footer Placeholder 3"/>
          <p:cNvSpPr>
            <a:spLocks noGrp="1"/>
          </p:cNvSpPr>
          <p:nvPr>
            <p:ph type="ftr" sz="quarter" idx="4294967295"/>
          </p:nvPr>
        </p:nvSpPr>
        <p:spPr>
          <a:xfrm>
            <a:off x="1187484" y="6343868"/>
            <a:ext cx="4114800" cy="365125"/>
          </a:xfrm>
        </p:spPr>
        <p:txBody>
          <a:bodyPr/>
          <a:lstStyle/>
          <a:p>
            <a:r>
              <a:rPr lang="en-US" dirty="0"/>
              <a:t>Confidential – © 2021 Oracle Internal/Restricted/Highly Restricted</a:t>
            </a:r>
          </a:p>
        </p:txBody>
      </p:sp>
      <p:sp>
        <p:nvSpPr>
          <p:cNvPr id="5" name="Slide Number Placeholder 4"/>
          <p:cNvSpPr>
            <a:spLocks noGrp="1"/>
          </p:cNvSpPr>
          <p:nvPr>
            <p:ph type="sldNum" sz="quarter" idx="4294967295"/>
          </p:nvPr>
        </p:nvSpPr>
        <p:spPr>
          <a:xfrm>
            <a:off x="800134" y="6343868"/>
            <a:ext cx="387350" cy="365125"/>
          </a:xfrm>
        </p:spPr>
        <p:txBody>
          <a:bodyPr/>
          <a:lstStyle/>
          <a:p>
            <a:fld id="{7C371504-33D9-B044-8C50-620C44A06CB1}" type="slidenum">
              <a:rPr lang="en-US" smtClean="0"/>
              <a:pPr/>
              <a:t>12</a:t>
            </a:fld>
            <a:endParaRPr lang="en-US" dirty="0"/>
          </a:p>
        </p:txBody>
      </p:sp>
    </p:spTree>
    <p:extLst>
      <p:ext uri="{BB962C8B-B14F-4D97-AF65-F5344CB8AC3E}">
        <p14:creationId xmlns:p14="http://schemas.microsoft.com/office/powerpoint/2010/main" val="283641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1862431"/>
            <a:ext cx="9887835" cy="3360372"/>
          </a:xfrm>
        </p:spPr>
        <p:txBody>
          <a:bodyPr/>
          <a:lstStyle/>
          <a:p>
            <a:endParaRPr lang="en-US" dirty="0"/>
          </a:p>
          <a:p>
            <a:pPr marL="285750" indent="-285750">
              <a:buFont typeface="Arial" panose="020B0604020202020204" pitchFamily="34" charset="0"/>
              <a:buChar char="•"/>
            </a:pPr>
            <a:r>
              <a:rPr lang="en-US" dirty="0"/>
              <a:t>Coded the API handler which accepts the requests according to the format mentioned below.</a:t>
            </a:r>
          </a:p>
          <a:p>
            <a:pPr marL="285750" indent="-285750">
              <a:buFont typeface="Arial" panose="020B0604020202020204" pitchFamily="34" charset="0"/>
              <a:buChar char="•"/>
            </a:pPr>
            <a:endParaRPr lang="en-US" dirty="0"/>
          </a:p>
          <a:p>
            <a:pPr lvl="1" eaLnBrk="0" fontAlgn="base" hangingPunct="0">
              <a:spcBef>
                <a:spcPct val="0"/>
              </a:spcBef>
              <a:spcAft>
                <a:spcPct val="0"/>
              </a:spcAft>
            </a:pPr>
            <a:r>
              <a:rPr lang="en-US" altLang="en-US" sz="1600" dirty="0">
                <a:solidFill>
                  <a:schemeClr val="bg1">
                    <a:lumMod val="65000"/>
                  </a:schemeClr>
                </a:solidFill>
                <a:latin typeface="SFMono-Medium"/>
              </a:rPr>
              <a:t>Example </a:t>
            </a:r>
            <a:r>
              <a:rPr lang="en-US" altLang="en-US" sz="1600" dirty="0" err="1">
                <a:solidFill>
                  <a:schemeClr val="bg1">
                    <a:lumMod val="65000"/>
                  </a:schemeClr>
                </a:solidFill>
                <a:latin typeface="SFMono-Medium"/>
              </a:rPr>
              <a:t>cURL</a:t>
            </a:r>
            <a:r>
              <a:rPr lang="en-US" altLang="en-US" sz="1600" dirty="0">
                <a:solidFill>
                  <a:schemeClr val="bg1">
                    <a:lumMod val="65000"/>
                  </a:schemeClr>
                </a:solidFill>
                <a:latin typeface="SFMono-Medium"/>
              </a:rPr>
              <a:t> Command Request: curl -</a:t>
            </a:r>
            <a:r>
              <a:rPr lang="en-US" altLang="en-US" sz="1600" dirty="0" err="1">
                <a:solidFill>
                  <a:schemeClr val="bg1">
                    <a:lumMod val="65000"/>
                  </a:schemeClr>
                </a:solidFill>
                <a:latin typeface="SFMono-Medium"/>
              </a:rPr>
              <a:t>i</a:t>
            </a:r>
            <a:r>
              <a:rPr lang="en-US" altLang="en-US" sz="1600" dirty="0">
                <a:solidFill>
                  <a:schemeClr val="bg1">
                    <a:lumMod val="65000"/>
                  </a:schemeClr>
                </a:solidFill>
                <a:latin typeface="SFMono-Medium"/>
              </a:rPr>
              <a:t> -X POST --user </a:t>
            </a:r>
            <a:r>
              <a:rPr lang="en-US" altLang="en-US" sz="1600" dirty="0" err="1">
                <a:solidFill>
                  <a:schemeClr val="bg1">
                    <a:lumMod val="65000"/>
                  </a:schemeClr>
                </a:solidFill>
                <a:latin typeface="SFMono-Medium"/>
              </a:rPr>
              <a:t>ORDSTEST:ordstest</a:t>
            </a:r>
            <a:r>
              <a:rPr lang="en-US" altLang="en-US" sz="1600" dirty="0">
                <a:solidFill>
                  <a:schemeClr val="bg1">
                    <a:lumMod val="65000"/>
                  </a:schemeClr>
                </a:solidFill>
                <a:latin typeface="SFMono-Medium"/>
              </a:rPr>
              <a:t> --data-binary "select </a:t>
            </a:r>
            <a:r>
              <a:rPr lang="en-US" altLang="en-US" sz="1600" dirty="0" err="1">
                <a:solidFill>
                  <a:schemeClr val="bg1">
                    <a:lumMod val="65000"/>
                  </a:schemeClr>
                </a:solidFill>
                <a:latin typeface="SFMono-Medium"/>
              </a:rPr>
              <a:t>sysdate</a:t>
            </a:r>
            <a:r>
              <a:rPr lang="en-US" altLang="en-US" sz="1600" dirty="0">
                <a:solidFill>
                  <a:schemeClr val="bg1">
                    <a:lumMod val="65000"/>
                  </a:schemeClr>
                </a:solidFill>
                <a:latin typeface="SFMono-Medium"/>
              </a:rPr>
              <a:t> from dual" -H "Content-Type: application/</a:t>
            </a:r>
            <a:r>
              <a:rPr lang="en-US" altLang="en-US" sz="1600" dirty="0" err="1">
                <a:solidFill>
                  <a:schemeClr val="bg1">
                    <a:lumMod val="65000"/>
                  </a:schemeClr>
                </a:solidFill>
                <a:latin typeface="SFMono-Medium"/>
              </a:rPr>
              <a:t>sql</a:t>
            </a:r>
            <a:r>
              <a:rPr lang="en-US" altLang="en-US" sz="1600" dirty="0">
                <a:solidFill>
                  <a:schemeClr val="bg1">
                    <a:lumMod val="65000"/>
                  </a:schemeClr>
                </a:solidFill>
                <a:latin typeface="SFMono-Medium"/>
              </a:rPr>
              <a:t>" -k &lt;https://localhost:8088/ords/ordstest/_/sql&gt;</a:t>
            </a:r>
            <a:r>
              <a:rPr lang="en-US" altLang="en-US" sz="1600" dirty="0">
                <a:solidFill>
                  <a:schemeClr val="bg1">
                    <a:lumMod val="65000"/>
                  </a:schemeClr>
                </a:solidFill>
              </a:rPr>
              <a:t> </a:t>
            </a:r>
          </a:p>
          <a:p>
            <a:pPr lvl="1" eaLnBrk="0" fontAlgn="base" hangingPunct="0">
              <a:spcBef>
                <a:spcPct val="0"/>
              </a:spcBef>
              <a:spcAft>
                <a:spcPct val="0"/>
              </a:spcAft>
            </a:pPr>
            <a:r>
              <a:rPr lang="en-US" sz="1400" dirty="0"/>
              <a:t>reference:- </a:t>
            </a:r>
            <a:r>
              <a:rPr lang="en-US" sz="1400" dirty="0">
                <a:hlinkClick r:id="rId2"/>
              </a:rPr>
              <a:t>https://docs.oracle.com/en/database/oracle/oracle-rest-data-services/18.2/aelig/rest-enabled-sql-service.html#GUID-E44BF01E-7F11-44B4-B9AF-2755267D9D62</a:t>
            </a:r>
            <a:r>
              <a:rPr lang="en-US" sz="1400" dirty="0"/>
              <a:t>.</a:t>
            </a:r>
          </a:p>
          <a:p>
            <a:pPr lvl="1" eaLnBrk="0" fontAlgn="base" hangingPunct="0">
              <a:spcBef>
                <a:spcPct val="0"/>
              </a:spcBef>
              <a:spcAft>
                <a:spcPct val="0"/>
              </a:spcAft>
            </a:pPr>
            <a:endParaRPr lang="en-US" dirty="0"/>
          </a:p>
          <a:p>
            <a:pPr marL="285750" indent="-285750">
              <a:buFont typeface="Arial" panose="020B0604020202020204" pitchFamily="34" charset="0"/>
              <a:buChar char="•"/>
            </a:pPr>
            <a:r>
              <a:rPr lang="en-US" dirty="0"/>
              <a:t>The endpoint will accept the details of the user and password in the basic authentication format that is encoded in BASE64 which we will extracted and decoded in the Servlet.</a:t>
            </a:r>
          </a:p>
          <a:p>
            <a:endParaRPr lang="en-US" dirty="0"/>
          </a:p>
          <a:p>
            <a:pPr marL="285750" indent="-285750">
              <a:buFont typeface="Arial" panose="020B0604020202020204" pitchFamily="34" charset="0"/>
              <a:buChar char="•"/>
            </a:pPr>
            <a:r>
              <a:rPr lang="en-US" dirty="0"/>
              <a:t>The server uses Wallet details to connect to database then user details to login as user.</a:t>
            </a:r>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13</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1353005"/>
            <a:ext cx="9887834" cy="844095"/>
          </a:xfrm>
        </p:spPr>
        <p:txBody>
          <a:bodyPr/>
          <a:lstStyle/>
          <a:p>
            <a:r>
              <a:rPr lang="en-US" dirty="0">
                <a:solidFill>
                  <a:schemeClr val="bg1">
                    <a:lumMod val="95000"/>
                  </a:schemeClr>
                </a:solidFill>
              </a:rPr>
              <a:t>2.1. Progress on Server</a:t>
            </a:r>
            <a:br>
              <a:rPr lang="en-US" dirty="0">
                <a:solidFill>
                  <a:schemeClr val="bg1">
                    <a:lumMod val="95000"/>
                  </a:schemeClr>
                </a:solidFill>
              </a:rPr>
            </a:br>
            <a:br>
              <a:rPr lang="en-US" dirty="0"/>
            </a:br>
            <a:endParaRPr lang="en-US" dirty="0"/>
          </a:p>
        </p:txBody>
      </p:sp>
    </p:spTree>
    <p:extLst>
      <p:ext uri="{BB962C8B-B14F-4D97-AF65-F5344CB8AC3E}">
        <p14:creationId xmlns:p14="http://schemas.microsoft.com/office/powerpoint/2010/main" val="316872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14</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6" y="1213149"/>
            <a:ext cx="9887834" cy="844095"/>
          </a:xfrm>
        </p:spPr>
        <p:txBody>
          <a:bodyPr/>
          <a:lstStyle/>
          <a:p>
            <a:r>
              <a:rPr lang="en-US" dirty="0">
                <a:solidFill>
                  <a:schemeClr val="bg1">
                    <a:lumMod val="95000"/>
                  </a:schemeClr>
                </a:solidFill>
              </a:rPr>
              <a:t>2.1. Progress on Server</a:t>
            </a:r>
            <a:br>
              <a:rPr lang="en-US" dirty="0">
                <a:solidFill>
                  <a:schemeClr val="bg1">
                    <a:lumMod val="95000"/>
                  </a:schemeClr>
                </a:solidFill>
              </a:rPr>
            </a:br>
            <a:br>
              <a:rPr lang="en-US" dirty="0"/>
            </a:br>
            <a:endParaRPr lang="en-US" dirty="0"/>
          </a:p>
        </p:txBody>
      </p:sp>
      <p:graphicFrame>
        <p:nvGraphicFramePr>
          <p:cNvPr id="2" name="Table 1">
            <a:extLst>
              <a:ext uri="{FF2B5EF4-FFF2-40B4-BE49-F238E27FC236}">
                <a16:creationId xmlns:a16="http://schemas.microsoft.com/office/drawing/2014/main" id="{0248F1F7-C00B-47BF-A91F-26D29D12417B}"/>
              </a:ext>
            </a:extLst>
          </p:cNvPr>
          <p:cNvGraphicFramePr>
            <a:graphicFrameLocks noGrp="1"/>
          </p:cNvGraphicFramePr>
          <p:nvPr>
            <p:extLst>
              <p:ext uri="{D42A27DB-BD31-4B8C-83A1-F6EECF244321}">
                <p14:modId xmlns:p14="http://schemas.microsoft.com/office/powerpoint/2010/main" val="642981588"/>
              </p:ext>
            </p:extLst>
          </p:nvPr>
        </p:nvGraphicFramePr>
        <p:xfrm>
          <a:off x="1137953" y="1927776"/>
          <a:ext cx="10925532" cy="4480560"/>
        </p:xfrm>
        <a:graphic>
          <a:graphicData uri="http://schemas.openxmlformats.org/drawingml/2006/table">
            <a:tbl>
              <a:tblPr firstRow="1" bandRow="1">
                <a:tableStyleId>{7DF18680-E054-41AD-8BC1-D1AEF772440D}</a:tableStyleId>
              </a:tblPr>
              <a:tblGrid>
                <a:gridCol w="2723833">
                  <a:extLst>
                    <a:ext uri="{9D8B030D-6E8A-4147-A177-3AD203B41FA5}">
                      <a16:colId xmlns:a16="http://schemas.microsoft.com/office/drawing/2014/main" val="916163684"/>
                    </a:ext>
                  </a:extLst>
                </a:gridCol>
                <a:gridCol w="918011">
                  <a:extLst>
                    <a:ext uri="{9D8B030D-6E8A-4147-A177-3AD203B41FA5}">
                      <a16:colId xmlns:a16="http://schemas.microsoft.com/office/drawing/2014/main" val="4070428399"/>
                    </a:ext>
                  </a:extLst>
                </a:gridCol>
                <a:gridCol w="1008444">
                  <a:extLst>
                    <a:ext uri="{9D8B030D-6E8A-4147-A177-3AD203B41FA5}">
                      <a16:colId xmlns:a16="http://schemas.microsoft.com/office/drawing/2014/main" val="1157920792"/>
                    </a:ext>
                  </a:extLst>
                </a:gridCol>
                <a:gridCol w="2633400">
                  <a:extLst>
                    <a:ext uri="{9D8B030D-6E8A-4147-A177-3AD203B41FA5}">
                      <a16:colId xmlns:a16="http://schemas.microsoft.com/office/drawing/2014/main" val="2389309982"/>
                    </a:ext>
                  </a:extLst>
                </a:gridCol>
                <a:gridCol w="1820922">
                  <a:extLst>
                    <a:ext uri="{9D8B030D-6E8A-4147-A177-3AD203B41FA5}">
                      <a16:colId xmlns:a16="http://schemas.microsoft.com/office/drawing/2014/main" val="721881324"/>
                    </a:ext>
                  </a:extLst>
                </a:gridCol>
                <a:gridCol w="1820922">
                  <a:extLst>
                    <a:ext uri="{9D8B030D-6E8A-4147-A177-3AD203B41FA5}">
                      <a16:colId xmlns:a16="http://schemas.microsoft.com/office/drawing/2014/main" val="2885773171"/>
                    </a:ext>
                  </a:extLst>
                </a:gridCol>
              </a:tblGrid>
              <a:tr h="448245">
                <a:tc>
                  <a:txBody>
                    <a:bodyPr/>
                    <a:lstStyle/>
                    <a:p>
                      <a:pPr algn="ctr" fontAlgn="t"/>
                      <a:r>
                        <a:rPr lang="en-US" sz="1200" dirty="0">
                          <a:effectLst/>
                        </a:rPr>
                        <a:t>Path</a:t>
                      </a:r>
                      <a:endParaRPr lang="en-US" sz="1200" b="1" dirty="0">
                        <a:solidFill>
                          <a:srgbClr val="172B4D"/>
                        </a:solidFill>
                        <a:effectLst/>
                      </a:endParaRPr>
                    </a:p>
                  </a:txBody>
                  <a:tcPr marL="76200" marR="114300" marT="53340" marB="53340"/>
                </a:tc>
                <a:tc>
                  <a:txBody>
                    <a:bodyPr/>
                    <a:lstStyle/>
                    <a:p>
                      <a:pPr algn="l" fontAlgn="t"/>
                      <a:r>
                        <a:rPr lang="en-US" sz="1200" dirty="0">
                          <a:effectLst/>
                        </a:rPr>
                        <a:t>Method </a:t>
                      </a:r>
                      <a:endParaRPr lang="en-US" sz="1200" b="1" dirty="0">
                        <a:solidFill>
                          <a:srgbClr val="172B4D"/>
                        </a:solidFill>
                        <a:effectLst/>
                      </a:endParaRPr>
                    </a:p>
                  </a:txBody>
                  <a:tcPr marL="76200" marR="114300" marT="53340" marB="53340"/>
                </a:tc>
                <a:tc>
                  <a:txBody>
                    <a:bodyPr/>
                    <a:lstStyle/>
                    <a:p>
                      <a:pPr algn="l" fontAlgn="t"/>
                      <a:r>
                        <a:rPr lang="en-US" sz="1200">
                          <a:effectLst/>
                        </a:rPr>
                        <a:t>Request Payload</a:t>
                      </a:r>
                      <a:endParaRPr lang="en-US" sz="1200" b="1">
                        <a:solidFill>
                          <a:srgbClr val="172B4D"/>
                        </a:solidFill>
                        <a:effectLst/>
                      </a:endParaRPr>
                    </a:p>
                  </a:txBody>
                  <a:tcPr marL="76200" marR="114300" marT="53340" marB="53340"/>
                </a:tc>
                <a:tc>
                  <a:txBody>
                    <a:bodyPr/>
                    <a:lstStyle/>
                    <a:p>
                      <a:pPr algn="l" fontAlgn="t"/>
                      <a:r>
                        <a:rPr lang="en-US" sz="1200">
                          <a:effectLst/>
                        </a:rPr>
                        <a:t>Response</a:t>
                      </a:r>
                      <a:endParaRPr lang="en-US" sz="1200" b="1">
                        <a:solidFill>
                          <a:srgbClr val="172B4D"/>
                        </a:solidFill>
                        <a:effectLst/>
                      </a:endParaRPr>
                    </a:p>
                  </a:txBody>
                  <a:tcPr marL="76200" marR="114300" marT="53340" marB="53340"/>
                </a:tc>
                <a:tc>
                  <a:txBody>
                    <a:bodyPr/>
                    <a:lstStyle/>
                    <a:p>
                      <a:pPr algn="l" fontAlgn="t"/>
                      <a:r>
                        <a:rPr lang="en-US" sz="1200" dirty="0">
                          <a:effectLst/>
                        </a:rPr>
                        <a:t>Request Header</a:t>
                      </a:r>
                      <a:endParaRPr lang="en-US" sz="1200" b="1" dirty="0">
                        <a:solidFill>
                          <a:srgbClr val="172B4D"/>
                        </a:solidFill>
                        <a:effectLst/>
                      </a:endParaRPr>
                    </a:p>
                  </a:txBody>
                  <a:tcPr marL="76200" marR="114300" marT="53340" marB="53340"/>
                </a:tc>
                <a:tc>
                  <a:txBody>
                    <a:bodyPr/>
                    <a:lstStyle/>
                    <a:p>
                      <a:pPr algn="l" fontAlgn="t"/>
                      <a:r>
                        <a:rPr lang="en-US" sz="1200">
                          <a:effectLst/>
                        </a:rPr>
                        <a:t>Operation</a:t>
                      </a:r>
                      <a:endParaRPr lang="en-US" sz="1200" b="1">
                        <a:solidFill>
                          <a:srgbClr val="172B4D"/>
                        </a:solidFill>
                        <a:effectLst/>
                      </a:endParaRPr>
                    </a:p>
                  </a:txBody>
                  <a:tcPr marL="76200" marR="114300" marT="53340" marB="53340"/>
                </a:tc>
                <a:extLst>
                  <a:ext uri="{0D108BD9-81ED-4DB2-BD59-A6C34878D82A}">
                    <a16:rowId xmlns:a16="http://schemas.microsoft.com/office/drawing/2014/main" val="2558098423"/>
                  </a:ext>
                </a:extLst>
              </a:tr>
              <a:tr h="821894">
                <a:tc>
                  <a:txBody>
                    <a:bodyPr/>
                    <a:lstStyle/>
                    <a:p>
                      <a:pPr algn="l" fontAlgn="t"/>
                      <a:r>
                        <a:rPr lang="en-US" sz="1200" dirty="0">
                          <a:effectLst/>
                        </a:rPr>
                        <a:t>/</a:t>
                      </a:r>
                      <a:r>
                        <a:rPr lang="en-US" sz="1200" dirty="0" err="1">
                          <a:effectLst/>
                        </a:rPr>
                        <a:t>ords</a:t>
                      </a:r>
                      <a:r>
                        <a:rPr lang="en-US" sz="1200" dirty="0">
                          <a:effectLst/>
                        </a:rPr>
                        <a:t>/&lt;</a:t>
                      </a:r>
                      <a:r>
                        <a:rPr lang="en-US" sz="1200" dirty="0" err="1">
                          <a:effectLst/>
                        </a:rPr>
                        <a:t>db_name</a:t>
                      </a:r>
                      <a:r>
                        <a:rPr lang="en-US" sz="1200" dirty="0">
                          <a:effectLst/>
                        </a:rPr>
                        <a:t>&gt;/_/</a:t>
                      </a:r>
                      <a:r>
                        <a:rPr lang="en-US" sz="1200" dirty="0" err="1">
                          <a:effectLst/>
                        </a:rPr>
                        <a:t>sql</a:t>
                      </a:r>
                      <a:endParaRPr lang="en-US" sz="1200" dirty="0">
                        <a:effectLst/>
                      </a:endParaRPr>
                    </a:p>
                  </a:txBody>
                  <a:tcPr marL="76200" marR="76200" marT="53340" marB="53340"/>
                </a:tc>
                <a:tc>
                  <a:txBody>
                    <a:bodyPr/>
                    <a:lstStyle/>
                    <a:p>
                      <a:pPr algn="l" fontAlgn="t"/>
                      <a:r>
                        <a:rPr lang="en-US" sz="1200" dirty="0">
                          <a:effectLst/>
                        </a:rPr>
                        <a:t>POST</a:t>
                      </a:r>
                    </a:p>
                  </a:txBody>
                  <a:tcPr marL="76200" marR="76200" marT="53340" marB="53340"/>
                </a:tc>
                <a:tc>
                  <a:txBody>
                    <a:bodyPr/>
                    <a:lstStyle/>
                    <a:p>
                      <a:pPr algn="l" fontAlgn="t"/>
                      <a:r>
                        <a:rPr lang="en-US" sz="1200" dirty="0">
                          <a:effectLst/>
                        </a:rPr>
                        <a:t>&lt;SQL Query&gt;</a:t>
                      </a:r>
                    </a:p>
                  </a:txBody>
                  <a:tcPr marL="76200" marR="76200" marT="53340" marB="53340"/>
                </a:tc>
                <a:tc>
                  <a:txBody>
                    <a:bodyPr/>
                    <a:lstStyle/>
                    <a:p>
                      <a:pPr algn="l" fontAlgn="t"/>
                      <a:r>
                        <a:rPr lang="en-US" sz="1200" dirty="0">
                          <a:effectLst/>
                        </a:rPr>
                        <a:t>Result of SQL query</a:t>
                      </a:r>
                    </a:p>
                  </a:txBody>
                  <a:tcPr marL="76200" marR="76200" marT="53340" marB="53340"/>
                </a:tc>
                <a:tc>
                  <a:txBody>
                    <a:bodyPr/>
                    <a:lstStyle/>
                    <a:p>
                      <a:pPr algn="l" fontAlgn="t"/>
                      <a:br>
                        <a:rPr lang="en-US" sz="1200">
                          <a:effectLst/>
                        </a:rPr>
                      </a:br>
                      <a:endParaRPr lang="en-US" sz="1200">
                        <a:effectLst/>
                      </a:endParaRPr>
                    </a:p>
                  </a:txBody>
                  <a:tcPr marL="76200" marR="76200" marT="53340" marB="53340"/>
                </a:tc>
                <a:tc>
                  <a:txBody>
                    <a:bodyPr/>
                    <a:lstStyle/>
                    <a:p>
                      <a:pPr algn="l" fontAlgn="t"/>
                      <a:r>
                        <a:rPr lang="en-US" sz="1200" dirty="0">
                          <a:effectLst/>
                        </a:rPr>
                        <a:t>Connects to the Database ,Executes the </a:t>
                      </a:r>
                      <a:r>
                        <a:rPr lang="en-US" sz="1200" dirty="0" err="1">
                          <a:effectLst/>
                        </a:rPr>
                        <a:t>sql</a:t>
                      </a:r>
                      <a:r>
                        <a:rPr lang="en-US" sz="1200" dirty="0">
                          <a:effectLst/>
                        </a:rPr>
                        <a:t> query and returns the response in Json format </a:t>
                      </a:r>
                    </a:p>
                  </a:txBody>
                  <a:tcPr marL="76200" marR="76200" marT="53340" marB="53340"/>
                </a:tc>
                <a:extLst>
                  <a:ext uri="{0D108BD9-81ED-4DB2-BD59-A6C34878D82A}">
                    <a16:rowId xmlns:a16="http://schemas.microsoft.com/office/drawing/2014/main" val="1287551120"/>
                  </a:ext>
                </a:extLst>
              </a:tr>
              <a:tr h="1315815">
                <a:tc>
                  <a:txBody>
                    <a:bodyPr/>
                    <a:lstStyle/>
                    <a:p>
                      <a:pPr algn="l" fontAlgn="t"/>
                      <a:r>
                        <a:rPr lang="en-US" sz="1200" dirty="0">
                          <a:effectLst/>
                        </a:rPr>
                        <a:t>/</a:t>
                      </a:r>
                      <a:r>
                        <a:rPr lang="en-US" sz="1200" dirty="0" err="1">
                          <a:effectLst/>
                        </a:rPr>
                        <a:t>ords</a:t>
                      </a:r>
                      <a:r>
                        <a:rPr lang="en-US" sz="1200" dirty="0">
                          <a:effectLst/>
                        </a:rPr>
                        <a:t>/&lt;</a:t>
                      </a:r>
                      <a:r>
                        <a:rPr lang="en-US" sz="1200" dirty="0" err="1">
                          <a:effectLst/>
                        </a:rPr>
                        <a:t>db_name</a:t>
                      </a:r>
                      <a:r>
                        <a:rPr lang="en-US" sz="1200" dirty="0">
                          <a:effectLst/>
                        </a:rPr>
                        <a:t>&gt;/_/</a:t>
                      </a:r>
                      <a:r>
                        <a:rPr lang="en-US" sz="1200" dirty="0" err="1">
                          <a:effectLst/>
                        </a:rPr>
                        <a:t>plsql</a:t>
                      </a:r>
                      <a:endParaRPr lang="en-US" sz="1200" dirty="0">
                        <a:effectLst/>
                      </a:endParaRPr>
                    </a:p>
                  </a:txBody>
                  <a:tcPr marL="76200" marR="76200" marT="53340" marB="53340"/>
                </a:tc>
                <a:tc>
                  <a:txBody>
                    <a:bodyPr/>
                    <a:lstStyle/>
                    <a:p>
                      <a:pPr algn="l" fontAlgn="t"/>
                      <a:r>
                        <a:rPr lang="en-US" sz="1200" dirty="0">
                          <a:effectLst/>
                        </a:rPr>
                        <a:t>POST</a:t>
                      </a:r>
                    </a:p>
                  </a:txBody>
                  <a:tcPr marL="76200" marR="76200" marT="53340" marB="53340"/>
                </a:tc>
                <a:tc>
                  <a:txBody>
                    <a:bodyPr/>
                    <a:lstStyle/>
                    <a:p>
                      <a:pPr algn="l" fontAlgn="t"/>
                      <a:br>
                        <a:rPr lang="en-US" sz="1200">
                          <a:effectLst/>
                        </a:rPr>
                      </a:br>
                      <a:endParaRPr lang="en-US" sz="1200">
                        <a:effectLst/>
                      </a:endParaRPr>
                    </a:p>
                  </a:txBody>
                  <a:tcPr marL="76200" marR="76200" marT="53340" marB="53340"/>
                </a:tc>
                <a:tc>
                  <a:txBody>
                    <a:bodyPr/>
                    <a:lstStyle/>
                    <a:p>
                      <a:pPr algn="l" fontAlgn="t"/>
                      <a:r>
                        <a:rPr lang="en-US" sz="1200" dirty="0">
                          <a:effectLst/>
                        </a:rPr>
                        <a:t>Successful (if query the procedure is executed successfully)</a:t>
                      </a:r>
                    </a:p>
                  </a:txBody>
                  <a:tcPr marL="76200" marR="76200" marT="53340" marB="53340"/>
                </a:tc>
                <a:tc>
                  <a:txBody>
                    <a:bodyPr/>
                    <a:lstStyle/>
                    <a:p>
                      <a:pPr algn="l" fontAlgn="t">
                        <a:buFont typeface="Arial" panose="020B0604020202020204" pitchFamily="34" charset="0"/>
                        <a:buChar char="•"/>
                      </a:pPr>
                      <a:r>
                        <a:rPr lang="en-US" sz="1200">
                          <a:effectLst/>
                        </a:rPr>
                        <a:t>procedure* (procedure name)</a:t>
                      </a:r>
                    </a:p>
                    <a:p>
                      <a:pPr algn="l" fontAlgn="t">
                        <a:buFont typeface="Arial" panose="020B0604020202020204" pitchFamily="34" charset="0"/>
                        <a:buChar char="•"/>
                      </a:pPr>
                      <a:r>
                        <a:rPr lang="en-US" sz="1200">
                          <a:effectLst/>
                        </a:rPr>
                        <a:t>paramscount* (no of parameters)</a:t>
                      </a:r>
                    </a:p>
                    <a:p>
                      <a:pPr algn="l" fontAlgn="t">
                        <a:buFont typeface="Arial" panose="020B0604020202020204" pitchFamily="34" charset="0"/>
                        <a:buChar char="•"/>
                      </a:pPr>
                      <a:r>
                        <a:rPr lang="en-US" sz="1200">
                          <a:effectLst/>
                        </a:rPr>
                        <a:t>i (ith parameter value)</a:t>
                      </a:r>
                    </a:p>
                    <a:p>
                      <a:pPr algn="l" fontAlgn="t">
                        <a:buFont typeface="Arial" panose="020B0604020202020204" pitchFamily="34" charset="0"/>
                        <a:buChar char="•"/>
                      </a:pPr>
                      <a:r>
                        <a:rPr lang="en-US" sz="1200">
                          <a:effectLst/>
                        </a:rPr>
                        <a:t>i_type (ith parameter type)</a:t>
                      </a:r>
                    </a:p>
                  </a:txBody>
                  <a:tcPr marL="76200" marR="76200" marT="53340" marB="53340"/>
                </a:tc>
                <a:tc>
                  <a:txBody>
                    <a:bodyPr/>
                    <a:lstStyle/>
                    <a:p>
                      <a:pPr algn="l" fontAlgn="t"/>
                      <a:r>
                        <a:rPr lang="en-US" sz="1200" dirty="0">
                          <a:effectLst/>
                        </a:rPr>
                        <a:t>Calls the named procedures with the parameters specified in the Headers</a:t>
                      </a:r>
                    </a:p>
                  </a:txBody>
                  <a:tcPr marL="76200" marR="76200" marT="53340" marB="53340"/>
                </a:tc>
                <a:extLst>
                  <a:ext uri="{0D108BD9-81ED-4DB2-BD59-A6C34878D82A}">
                    <a16:rowId xmlns:a16="http://schemas.microsoft.com/office/drawing/2014/main" val="2113719077"/>
                  </a:ext>
                </a:extLst>
              </a:tr>
              <a:tr h="795273">
                <a:tc>
                  <a:txBody>
                    <a:bodyPr/>
                    <a:lstStyle/>
                    <a:p>
                      <a:pPr algn="l" fontAlgn="t"/>
                      <a:r>
                        <a:rPr lang="en-US" sz="1200" dirty="0">
                          <a:effectLst/>
                        </a:rPr>
                        <a:t>/</a:t>
                      </a:r>
                      <a:r>
                        <a:rPr lang="en-US" sz="1200" dirty="0" err="1">
                          <a:effectLst/>
                        </a:rPr>
                        <a:t>ords</a:t>
                      </a:r>
                      <a:r>
                        <a:rPr lang="en-US" sz="1200" dirty="0">
                          <a:effectLst/>
                        </a:rPr>
                        <a:t>/&lt;</a:t>
                      </a:r>
                      <a:r>
                        <a:rPr lang="en-US" sz="1200" dirty="0" err="1">
                          <a:effectLst/>
                        </a:rPr>
                        <a:t>db_name</a:t>
                      </a:r>
                      <a:r>
                        <a:rPr lang="en-US" sz="1200" dirty="0">
                          <a:effectLst/>
                        </a:rPr>
                        <a:t>&gt;/_/job</a:t>
                      </a:r>
                    </a:p>
                  </a:txBody>
                  <a:tcPr marL="76200" marR="76200" marT="53340" marB="53340"/>
                </a:tc>
                <a:tc>
                  <a:txBody>
                    <a:bodyPr/>
                    <a:lstStyle/>
                    <a:p>
                      <a:pPr algn="l" fontAlgn="t"/>
                      <a:r>
                        <a:rPr lang="en-US" sz="1200" dirty="0">
                          <a:effectLst/>
                        </a:rPr>
                        <a:t>POST</a:t>
                      </a:r>
                    </a:p>
                  </a:txBody>
                  <a:tcPr marL="76200" marR="76200" marT="53340" marB="53340"/>
                </a:tc>
                <a:tc>
                  <a:txBody>
                    <a:bodyPr/>
                    <a:lstStyle/>
                    <a:p>
                      <a:pPr algn="l" fontAlgn="t"/>
                      <a:br>
                        <a:rPr lang="en-US" sz="1200" dirty="0">
                          <a:effectLst/>
                        </a:rPr>
                      </a:br>
                      <a:endParaRPr lang="en-US" sz="1200" dirty="0">
                        <a:effectLst/>
                      </a:endParaRPr>
                    </a:p>
                  </a:txBody>
                  <a:tcPr marL="76200" marR="76200" marT="53340" marB="53340"/>
                </a:tc>
                <a:tc>
                  <a:txBody>
                    <a:bodyPr/>
                    <a:lstStyle/>
                    <a:p>
                      <a:pPr algn="l" fontAlgn="t"/>
                      <a:r>
                        <a:rPr lang="en-US" sz="1200" dirty="0">
                          <a:effectLst/>
                        </a:rPr>
                        <a:t>Successful (if the job is created successfully)</a:t>
                      </a:r>
                    </a:p>
                  </a:txBody>
                  <a:tcPr marL="76200" marR="76200" marT="53340" marB="53340"/>
                </a:tc>
                <a:tc>
                  <a:txBody>
                    <a:bodyPr/>
                    <a:lstStyle/>
                    <a:p>
                      <a:pPr algn="l" fontAlgn="t">
                        <a:buFont typeface="Arial" panose="020B0604020202020204" pitchFamily="34" charset="0"/>
                        <a:buChar char="•"/>
                      </a:pPr>
                      <a:r>
                        <a:rPr lang="en-US" sz="1200" dirty="0" err="1">
                          <a:effectLst/>
                        </a:rPr>
                        <a:t>job_name</a:t>
                      </a:r>
                      <a:r>
                        <a:rPr lang="en-US" sz="1200" dirty="0">
                          <a:effectLst/>
                        </a:rPr>
                        <a:t>*</a:t>
                      </a:r>
                    </a:p>
                    <a:p>
                      <a:pPr algn="l" fontAlgn="t">
                        <a:buFont typeface="Arial" panose="020B0604020202020204" pitchFamily="34" charset="0"/>
                        <a:buChar char="•"/>
                      </a:pPr>
                      <a:r>
                        <a:rPr lang="en-US" sz="1200" dirty="0" err="1">
                          <a:effectLst/>
                        </a:rPr>
                        <a:t>job_type</a:t>
                      </a:r>
                      <a:r>
                        <a:rPr lang="en-US" sz="1200" dirty="0">
                          <a:effectLst/>
                        </a:rPr>
                        <a:t>*</a:t>
                      </a:r>
                    </a:p>
                    <a:p>
                      <a:pPr algn="l" fontAlgn="t">
                        <a:buFont typeface="Arial" panose="020B0604020202020204" pitchFamily="34" charset="0"/>
                        <a:buChar char="•"/>
                      </a:pPr>
                      <a:r>
                        <a:rPr lang="en-US" sz="1200" dirty="0" err="1">
                          <a:effectLst/>
                        </a:rPr>
                        <a:t>job_action</a:t>
                      </a:r>
                      <a:r>
                        <a:rPr lang="en-US" sz="1200" dirty="0">
                          <a:effectLst/>
                        </a:rPr>
                        <a:t>*</a:t>
                      </a:r>
                    </a:p>
                    <a:p>
                      <a:pPr algn="l" fontAlgn="t">
                        <a:buFont typeface="Arial" panose="020B0604020202020204" pitchFamily="34" charset="0"/>
                        <a:buChar char="•"/>
                      </a:pPr>
                      <a:r>
                        <a:rPr lang="en-US" sz="1200" dirty="0">
                          <a:effectLst/>
                        </a:rPr>
                        <a:t>comments*</a:t>
                      </a:r>
                    </a:p>
                  </a:txBody>
                  <a:tcPr marL="76200" marR="76200" marT="53340" marB="53340"/>
                </a:tc>
                <a:tc>
                  <a:txBody>
                    <a:bodyPr/>
                    <a:lstStyle/>
                    <a:p>
                      <a:pPr algn="l" fontAlgn="t"/>
                      <a:r>
                        <a:rPr lang="en-US" sz="1200" dirty="0">
                          <a:effectLst/>
                        </a:rPr>
                        <a:t>Creates a job and triggers it using the </a:t>
                      </a:r>
                      <a:r>
                        <a:rPr lang="en-US" sz="1200" dirty="0" err="1">
                          <a:effectLst/>
                        </a:rPr>
                        <a:t>Job_scheduler</a:t>
                      </a:r>
                      <a:endParaRPr lang="en-US" sz="1200" dirty="0">
                        <a:effectLst/>
                      </a:endParaRPr>
                    </a:p>
                  </a:txBody>
                  <a:tcPr marL="76200" marR="76200" marT="53340" marB="53340"/>
                </a:tc>
                <a:extLst>
                  <a:ext uri="{0D108BD9-81ED-4DB2-BD59-A6C34878D82A}">
                    <a16:rowId xmlns:a16="http://schemas.microsoft.com/office/drawing/2014/main" val="4202037621"/>
                  </a:ext>
                </a:extLst>
              </a:tr>
              <a:tr h="448245">
                <a:tc>
                  <a:txBody>
                    <a:bodyPr/>
                    <a:lstStyle/>
                    <a:p>
                      <a:pPr algn="l" fontAlgn="t"/>
                      <a:r>
                        <a:rPr lang="en-US" sz="1200">
                          <a:effectLst/>
                        </a:rPr>
                        <a:t>/ords/&lt;db_name&gt;/_/job/&lt;job_name&gt;</a:t>
                      </a:r>
                    </a:p>
                  </a:txBody>
                  <a:tcPr marL="76200" marR="76200" marT="53340" marB="53340"/>
                </a:tc>
                <a:tc>
                  <a:txBody>
                    <a:bodyPr/>
                    <a:lstStyle/>
                    <a:p>
                      <a:pPr algn="l" fontAlgn="t"/>
                      <a:r>
                        <a:rPr lang="en-US" sz="1200">
                          <a:effectLst/>
                        </a:rPr>
                        <a:t>GET</a:t>
                      </a:r>
                    </a:p>
                  </a:txBody>
                  <a:tcPr marL="76200" marR="76200" marT="53340" marB="53340"/>
                </a:tc>
                <a:tc>
                  <a:txBody>
                    <a:bodyPr/>
                    <a:lstStyle/>
                    <a:p>
                      <a:pPr algn="l" fontAlgn="t"/>
                      <a:br>
                        <a:rPr lang="en-US" sz="1200" dirty="0">
                          <a:effectLst/>
                        </a:rPr>
                      </a:br>
                      <a:endParaRPr lang="en-US" sz="1200" dirty="0">
                        <a:effectLst/>
                      </a:endParaRPr>
                    </a:p>
                  </a:txBody>
                  <a:tcPr marL="76200" marR="76200" marT="53340" marB="53340"/>
                </a:tc>
                <a:tc>
                  <a:txBody>
                    <a:bodyPr/>
                    <a:lstStyle/>
                    <a:p>
                      <a:pPr algn="l" fontAlgn="t"/>
                      <a:r>
                        <a:rPr lang="en-US" sz="1200" dirty="0">
                          <a:effectLst/>
                        </a:rPr>
                        <a:t>Details about the job Status</a:t>
                      </a:r>
                    </a:p>
                  </a:txBody>
                  <a:tcPr marL="76200" marR="76200" marT="53340" marB="53340"/>
                </a:tc>
                <a:tc>
                  <a:txBody>
                    <a:bodyPr/>
                    <a:lstStyle/>
                    <a:p>
                      <a:pPr algn="l" fontAlgn="t"/>
                      <a:br>
                        <a:rPr lang="en-US" sz="1200" dirty="0">
                          <a:effectLst/>
                        </a:rPr>
                      </a:br>
                      <a:endParaRPr lang="en-US" sz="1200" dirty="0">
                        <a:effectLst/>
                      </a:endParaRPr>
                    </a:p>
                  </a:txBody>
                  <a:tcPr marL="76200" marR="76200" marT="53340" marB="53340"/>
                </a:tc>
                <a:tc>
                  <a:txBody>
                    <a:bodyPr/>
                    <a:lstStyle/>
                    <a:p>
                      <a:pPr algn="l" fontAlgn="t"/>
                      <a:r>
                        <a:rPr lang="en-US" sz="1200" dirty="0">
                          <a:effectLst/>
                        </a:rPr>
                        <a:t>Retrieves the job status and errors too (if failed).</a:t>
                      </a:r>
                    </a:p>
                  </a:txBody>
                  <a:tcPr marL="76200" marR="76200" marT="53340" marB="53340"/>
                </a:tc>
                <a:extLst>
                  <a:ext uri="{0D108BD9-81ED-4DB2-BD59-A6C34878D82A}">
                    <a16:rowId xmlns:a16="http://schemas.microsoft.com/office/drawing/2014/main" val="56866072"/>
                  </a:ext>
                </a:extLst>
              </a:tr>
              <a:tr h="448245">
                <a:tc>
                  <a:txBody>
                    <a:bodyPr/>
                    <a:lstStyle/>
                    <a:p>
                      <a:pPr algn="l" fontAlgn="t"/>
                      <a:r>
                        <a:rPr lang="en-US" sz="1200" dirty="0">
                          <a:effectLst/>
                        </a:rPr>
                        <a:t>/</a:t>
                      </a:r>
                      <a:r>
                        <a:rPr lang="en-US" sz="1200" dirty="0" err="1">
                          <a:effectLst/>
                        </a:rPr>
                        <a:t>ords</a:t>
                      </a:r>
                      <a:r>
                        <a:rPr lang="en-US" sz="1200" dirty="0">
                          <a:effectLst/>
                        </a:rPr>
                        <a:t>/&lt;</a:t>
                      </a:r>
                      <a:r>
                        <a:rPr lang="en-US" sz="1200" dirty="0" err="1">
                          <a:effectLst/>
                        </a:rPr>
                        <a:t>db_name</a:t>
                      </a:r>
                      <a:r>
                        <a:rPr lang="en-US" sz="1200" dirty="0">
                          <a:effectLst/>
                        </a:rPr>
                        <a:t>&gt;/_/</a:t>
                      </a:r>
                      <a:r>
                        <a:rPr lang="en-US" sz="1200" dirty="0" err="1">
                          <a:effectLst/>
                        </a:rPr>
                        <a:t>job_running</a:t>
                      </a:r>
                      <a:r>
                        <a:rPr lang="en-US" sz="1200" dirty="0">
                          <a:effectLst/>
                        </a:rPr>
                        <a:t>/&lt;</a:t>
                      </a:r>
                      <a:r>
                        <a:rPr lang="en-US" sz="1200" dirty="0" err="1">
                          <a:effectLst/>
                        </a:rPr>
                        <a:t>job_name</a:t>
                      </a:r>
                      <a:r>
                        <a:rPr lang="en-US" sz="1200" dirty="0">
                          <a:effectLst/>
                        </a:rPr>
                        <a:t>&gt;</a:t>
                      </a:r>
                    </a:p>
                  </a:txBody>
                  <a:tcPr marL="76200" marR="76200" marT="53340" marB="53340"/>
                </a:tc>
                <a:tc>
                  <a:txBody>
                    <a:bodyPr/>
                    <a:lstStyle/>
                    <a:p>
                      <a:pPr algn="l" fontAlgn="t"/>
                      <a:r>
                        <a:rPr lang="en-US" sz="1200" dirty="0">
                          <a:effectLst/>
                        </a:rPr>
                        <a:t>GET</a:t>
                      </a:r>
                    </a:p>
                  </a:txBody>
                  <a:tcPr marL="76200" marR="76200" marT="53340" marB="53340"/>
                </a:tc>
                <a:tc>
                  <a:txBody>
                    <a:bodyPr/>
                    <a:lstStyle/>
                    <a:p>
                      <a:pPr algn="l" fontAlgn="t"/>
                      <a:br>
                        <a:rPr lang="en-US" sz="1200" dirty="0">
                          <a:effectLst/>
                        </a:rPr>
                      </a:br>
                      <a:endParaRPr lang="en-US" sz="1200" dirty="0">
                        <a:effectLst/>
                      </a:endParaRPr>
                    </a:p>
                  </a:txBody>
                  <a:tcPr marL="76200" marR="76200" marT="53340" marB="53340"/>
                </a:tc>
                <a:tc>
                  <a:txBody>
                    <a:bodyPr/>
                    <a:lstStyle/>
                    <a:p>
                      <a:pPr algn="l" fontAlgn="t"/>
                      <a:r>
                        <a:rPr lang="en-US" sz="1200" dirty="0">
                          <a:effectLst/>
                        </a:rPr>
                        <a:t>Details of the running job</a:t>
                      </a:r>
                    </a:p>
                  </a:txBody>
                  <a:tcPr marL="76200" marR="76200" marT="53340" marB="53340"/>
                </a:tc>
                <a:tc>
                  <a:txBody>
                    <a:bodyPr/>
                    <a:lstStyle/>
                    <a:p>
                      <a:pPr algn="l" fontAlgn="t"/>
                      <a:br>
                        <a:rPr lang="en-US" sz="1200" dirty="0">
                          <a:effectLst/>
                        </a:rPr>
                      </a:br>
                      <a:endParaRPr lang="en-US" sz="1200" dirty="0">
                        <a:effectLst/>
                      </a:endParaRPr>
                    </a:p>
                  </a:txBody>
                  <a:tcPr marL="76200" marR="76200" marT="53340" marB="53340"/>
                </a:tc>
                <a:tc>
                  <a:txBody>
                    <a:bodyPr/>
                    <a:lstStyle/>
                    <a:p>
                      <a:pPr algn="l" fontAlgn="t"/>
                      <a:r>
                        <a:rPr lang="en-US" sz="1200" dirty="0">
                          <a:effectLst/>
                        </a:rPr>
                        <a:t>Retrieves the running job status</a:t>
                      </a:r>
                    </a:p>
                  </a:txBody>
                  <a:tcPr marL="76200" marR="76200" marT="53340" marB="53340"/>
                </a:tc>
                <a:extLst>
                  <a:ext uri="{0D108BD9-81ED-4DB2-BD59-A6C34878D82A}">
                    <a16:rowId xmlns:a16="http://schemas.microsoft.com/office/drawing/2014/main" val="1599508121"/>
                  </a:ext>
                </a:extLst>
              </a:tr>
            </a:tbl>
          </a:graphicData>
        </a:graphic>
      </p:graphicFrame>
    </p:spTree>
    <p:extLst>
      <p:ext uri="{BB962C8B-B14F-4D97-AF65-F5344CB8AC3E}">
        <p14:creationId xmlns:p14="http://schemas.microsoft.com/office/powerpoint/2010/main" val="15852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1862431"/>
            <a:ext cx="9887835" cy="3360372"/>
          </a:xfrm>
        </p:spPr>
        <p:txBody>
          <a:bodyPr/>
          <a:lstStyle/>
          <a:p>
            <a:pPr lvl="1" eaLnBrk="0" fontAlgn="base" hangingPunct="0">
              <a:spcBef>
                <a:spcPct val="0"/>
              </a:spcBef>
              <a:spcAft>
                <a:spcPct val="0"/>
              </a:spcAft>
            </a:pPr>
            <a:endParaRPr lang="en-US" dirty="0"/>
          </a:p>
          <a:p>
            <a:pPr marL="285750" indent="-285750">
              <a:buFont typeface="Arial" panose="020B0604020202020204" pitchFamily="34" charset="0"/>
              <a:buChar char="•"/>
            </a:pPr>
            <a:r>
              <a:rPr lang="en-US" dirty="0"/>
              <a:t>Wrote a </a:t>
            </a:r>
            <a:r>
              <a:rPr lang="en-US" dirty="0" err="1"/>
              <a:t>Dockerfile</a:t>
            </a:r>
            <a:r>
              <a:rPr lang="en-US" dirty="0"/>
              <a:t> that moves all the required files into Tomcat server image, compiles the required files and starts the server on port 8080.</a:t>
            </a:r>
          </a:p>
          <a:p>
            <a:endParaRPr lang="en-US" dirty="0"/>
          </a:p>
          <a:p>
            <a:pPr marL="285750" indent="-285750">
              <a:buFont typeface="Arial" panose="020B0604020202020204" pitchFamily="34" charset="0"/>
              <a:buChar char="•"/>
            </a:pPr>
            <a:r>
              <a:rPr lang="en-US" dirty="0"/>
              <a:t>Provided the support for Docker image to run in both arm64 and x86_64  architectures. </a:t>
            </a:r>
          </a:p>
          <a:p>
            <a:endParaRPr lang="en-US" dirty="0"/>
          </a:p>
          <a:p>
            <a:pPr marL="285750" indent="-285750">
              <a:buFont typeface="Arial" panose="020B0604020202020204" pitchFamily="34" charset="0"/>
              <a:buChar char="•"/>
            </a:pPr>
            <a:r>
              <a:rPr lang="en-US" dirty="0"/>
              <a:t>By hosting an Instance running this Docker Container performed Load testing using </a:t>
            </a:r>
            <a:r>
              <a:rPr lang="en-US" dirty="0" err="1"/>
              <a:t>Jmeter</a:t>
            </a:r>
            <a:r>
              <a:rPr lang="en-US" dirty="0"/>
              <a:t> for 2 configurations (100t→threadcount=100,200t→threadcount=200)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Github</a:t>
            </a:r>
            <a:r>
              <a:rPr lang="en-US" dirty="0"/>
              <a:t> </a:t>
            </a:r>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Link</a:t>
            </a:r>
            <a:r>
              <a:rPr lang="en-US" dirty="0"/>
              <a:t> for the Tomcat Server and </a:t>
            </a:r>
            <a:r>
              <a:rPr lang="en-US" dirty="0" err="1"/>
              <a:t>Dockerfile</a:t>
            </a:r>
            <a:r>
              <a:rPr lang="en-US" dirty="0"/>
              <a:t>.</a:t>
            </a:r>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15</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1353005"/>
            <a:ext cx="9887834" cy="844095"/>
          </a:xfrm>
        </p:spPr>
        <p:txBody>
          <a:bodyPr/>
          <a:lstStyle/>
          <a:p>
            <a:r>
              <a:rPr lang="en-US" dirty="0">
                <a:solidFill>
                  <a:schemeClr val="bg1">
                    <a:lumMod val="95000"/>
                  </a:schemeClr>
                </a:solidFill>
              </a:rPr>
              <a:t>2.1. Progress on Server</a:t>
            </a:r>
            <a:br>
              <a:rPr lang="en-US" dirty="0">
                <a:solidFill>
                  <a:schemeClr val="bg1">
                    <a:lumMod val="95000"/>
                  </a:schemeClr>
                </a:solidFill>
              </a:rPr>
            </a:br>
            <a:br>
              <a:rPr lang="en-US" dirty="0"/>
            </a:br>
            <a:endParaRPr lang="en-US" dirty="0"/>
          </a:p>
        </p:txBody>
      </p:sp>
    </p:spTree>
    <p:extLst>
      <p:ext uri="{BB962C8B-B14F-4D97-AF65-F5344CB8AC3E}">
        <p14:creationId xmlns:p14="http://schemas.microsoft.com/office/powerpoint/2010/main" val="275396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16</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2.2. </a:t>
            </a:r>
            <a:r>
              <a:rPr lang="en-US" dirty="0"/>
              <a:t>Graphical Analysis</a:t>
            </a:r>
            <a:endParaRPr lang="en-US" b="0" dirty="0"/>
          </a:p>
        </p:txBody>
      </p:sp>
      <p:pic>
        <p:nvPicPr>
          <p:cNvPr id="3" name="Picture 2" descr="Chart, bar chart&#10;&#10;Description automatically generated">
            <a:extLst>
              <a:ext uri="{FF2B5EF4-FFF2-40B4-BE49-F238E27FC236}">
                <a16:creationId xmlns:a16="http://schemas.microsoft.com/office/drawing/2014/main" id="{C16C490E-D1F3-4567-A775-FCBC6D0F6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40097"/>
            <a:ext cx="5193990" cy="3670337"/>
          </a:xfrm>
          <a:prstGeom prst="rect">
            <a:avLst/>
          </a:prstGeom>
        </p:spPr>
      </p:pic>
      <p:pic>
        <p:nvPicPr>
          <p:cNvPr id="7" name="Picture 6" descr="Chart, bar chart&#10;&#10;Description automatically generated">
            <a:extLst>
              <a:ext uri="{FF2B5EF4-FFF2-40B4-BE49-F238E27FC236}">
                <a16:creationId xmlns:a16="http://schemas.microsoft.com/office/drawing/2014/main" id="{5363CC1B-8F9B-468E-ADC8-ECA9891D3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12" y="2140097"/>
            <a:ext cx="5193990" cy="3670337"/>
          </a:xfrm>
          <a:prstGeom prst="rect">
            <a:avLst/>
          </a:prstGeom>
        </p:spPr>
      </p:pic>
    </p:spTree>
    <p:extLst>
      <p:ext uri="{BB962C8B-B14F-4D97-AF65-F5344CB8AC3E}">
        <p14:creationId xmlns:p14="http://schemas.microsoft.com/office/powerpoint/2010/main" val="36765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17</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2.2. </a:t>
            </a:r>
            <a:r>
              <a:rPr lang="en-US" dirty="0"/>
              <a:t>Graphical Analysis</a:t>
            </a:r>
            <a:endParaRPr lang="en-US" b="0" dirty="0"/>
          </a:p>
        </p:txBody>
      </p:sp>
      <p:pic>
        <p:nvPicPr>
          <p:cNvPr id="6" name="Picture 5" descr="Chart&#10;&#10;Description automatically generated">
            <a:extLst>
              <a:ext uri="{FF2B5EF4-FFF2-40B4-BE49-F238E27FC236}">
                <a16:creationId xmlns:a16="http://schemas.microsoft.com/office/drawing/2014/main" id="{CF8BDFC4-75DF-40C9-99DA-1E458FB15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29495"/>
            <a:ext cx="5193992" cy="3670339"/>
          </a:xfrm>
          <a:prstGeom prst="rect">
            <a:avLst/>
          </a:prstGeom>
        </p:spPr>
      </p:pic>
      <p:pic>
        <p:nvPicPr>
          <p:cNvPr id="10" name="Picture 9">
            <a:extLst>
              <a:ext uri="{FF2B5EF4-FFF2-40B4-BE49-F238E27FC236}">
                <a16:creationId xmlns:a16="http://schemas.microsoft.com/office/drawing/2014/main" id="{CEE3706D-74EA-4D6B-9AF3-ECBF88AFE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932" y="2129495"/>
            <a:ext cx="5193992" cy="3670339"/>
          </a:xfrm>
          <a:prstGeom prst="rect">
            <a:avLst/>
          </a:prstGeom>
        </p:spPr>
      </p:pic>
    </p:spTree>
    <p:extLst>
      <p:ext uri="{BB962C8B-B14F-4D97-AF65-F5344CB8AC3E}">
        <p14:creationId xmlns:p14="http://schemas.microsoft.com/office/powerpoint/2010/main" val="355625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18</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2.2. </a:t>
            </a:r>
            <a:r>
              <a:rPr lang="en-US" dirty="0"/>
              <a:t>Graphical Analysis</a:t>
            </a:r>
            <a:endParaRPr lang="en-US" b="0" dirty="0"/>
          </a:p>
        </p:txBody>
      </p:sp>
      <p:pic>
        <p:nvPicPr>
          <p:cNvPr id="3" name="Picture 2" descr="Chart, bar chart&#10;&#10;Description automatically generated">
            <a:extLst>
              <a:ext uri="{FF2B5EF4-FFF2-40B4-BE49-F238E27FC236}">
                <a16:creationId xmlns:a16="http://schemas.microsoft.com/office/drawing/2014/main" id="{9E9CB18C-73DC-40BC-8BA5-9A1F8B3D9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22" y="2128968"/>
            <a:ext cx="5030242" cy="3670866"/>
          </a:xfrm>
          <a:prstGeom prst="rect">
            <a:avLst/>
          </a:prstGeom>
        </p:spPr>
      </p:pic>
      <p:pic>
        <p:nvPicPr>
          <p:cNvPr id="9" name="Picture 8" descr="Chart, bar chart&#10;&#10;Description automatically generated">
            <a:extLst>
              <a:ext uri="{FF2B5EF4-FFF2-40B4-BE49-F238E27FC236}">
                <a16:creationId xmlns:a16="http://schemas.microsoft.com/office/drawing/2014/main" id="{2FB53DE2-D982-4CBB-A08C-B0EB1D0BF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671" y="2128968"/>
            <a:ext cx="5030242" cy="3670866"/>
          </a:xfrm>
          <a:prstGeom prst="rect">
            <a:avLst/>
          </a:prstGeom>
        </p:spPr>
      </p:pic>
    </p:spTree>
    <p:extLst>
      <p:ext uri="{BB962C8B-B14F-4D97-AF65-F5344CB8AC3E}">
        <p14:creationId xmlns:p14="http://schemas.microsoft.com/office/powerpoint/2010/main" val="250901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19</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2.2. </a:t>
            </a:r>
            <a:r>
              <a:rPr lang="en-US" dirty="0"/>
              <a:t>Graphical Analysis</a:t>
            </a:r>
            <a:endParaRPr lang="en-US" b="0" dirty="0"/>
          </a:p>
        </p:txBody>
      </p:sp>
      <p:pic>
        <p:nvPicPr>
          <p:cNvPr id="6" name="Picture 5" descr="Chart, histogram&#10;&#10;Description automatically generated">
            <a:extLst>
              <a:ext uri="{FF2B5EF4-FFF2-40B4-BE49-F238E27FC236}">
                <a16:creationId xmlns:a16="http://schemas.microsoft.com/office/drawing/2014/main" id="{89DD58DD-3F60-4B42-B2CC-54FBACE14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313" y="1899365"/>
            <a:ext cx="5796089" cy="4229750"/>
          </a:xfrm>
          <a:prstGeom prst="rect">
            <a:avLst/>
          </a:prstGeom>
        </p:spPr>
      </p:pic>
    </p:spTree>
    <p:extLst>
      <p:ext uri="{BB962C8B-B14F-4D97-AF65-F5344CB8AC3E}">
        <p14:creationId xmlns:p14="http://schemas.microsoft.com/office/powerpoint/2010/main" val="328031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D3AEF-CB7E-7F45-8FB2-B74A50EA11EF}"/>
              </a:ext>
            </a:extLst>
          </p:cNvPr>
          <p:cNvSpPr>
            <a:spLocks noGrp="1"/>
          </p:cNvSpPr>
          <p:nvPr>
            <p:ph type="body" idx="1"/>
          </p:nvPr>
        </p:nvSpPr>
        <p:spPr/>
        <p:txBody>
          <a:bodyPr/>
          <a:lstStyle/>
          <a:p>
            <a:r>
              <a:rPr lang="en-US" dirty="0"/>
              <a:t>Overview</a:t>
            </a:r>
          </a:p>
          <a:p>
            <a:endParaRPr lang="en-US" dirty="0"/>
          </a:p>
          <a:p>
            <a:endParaRPr lang="en-US" dirty="0"/>
          </a:p>
        </p:txBody>
      </p:sp>
      <p:sp>
        <p:nvSpPr>
          <p:cNvPr id="3" name="Title 2">
            <a:extLst>
              <a:ext uri="{FF2B5EF4-FFF2-40B4-BE49-F238E27FC236}">
                <a16:creationId xmlns:a16="http://schemas.microsoft.com/office/drawing/2014/main" id="{FBF08097-C8AC-4C49-81E0-E3CD1AD5643B}"/>
              </a:ext>
            </a:extLst>
          </p:cNvPr>
          <p:cNvSpPr>
            <a:spLocks noGrp="1"/>
          </p:cNvSpPr>
          <p:nvPr>
            <p:ph type="title"/>
          </p:nvPr>
        </p:nvSpPr>
        <p:spPr/>
        <p:txBody>
          <a:bodyPr/>
          <a:lstStyle/>
          <a:p>
            <a:r>
              <a:rPr lang="en-IN" dirty="0"/>
              <a:t>Contents</a:t>
            </a:r>
            <a:endParaRPr lang="en-US" dirty="0"/>
          </a:p>
        </p:txBody>
      </p:sp>
      <p:sp>
        <p:nvSpPr>
          <p:cNvPr id="4" name="Text Placeholder 3">
            <a:extLst>
              <a:ext uri="{FF2B5EF4-FFF2-40B4-BE49-F238E27FC236}">
                <a16:creationId xmlns:a16="http://schemas.microsoft.com/office/drawing/2014/main" id="{93AA26AD-60B2-0C4B-B406-28961F4E4E90}"/>
              </a:ext>
            </a:extLst>
          </p:cNvPr>
          <p:cNvSpPr>
            <a:spLocks noGrp="1"/>
          </p:cNvSpPr>
          <p:nvPr>
            <p:ph type="body" sz="quarter" idx="10"/>
          </p:nvPr>
        </p:nvSpPr>
        <p:spPr/>
        <p:txBody>
          <a:bodyPr/>
          <a:lstStyle/>
          <a:p>
            <a:r>
              <a:rPr lang="en-US" dirty="0"/>
              <a:t>1</a:t>
            </a:r>
          </a:p>
        </p:txBody>
      </p:sp>
      <p:sp>
        <p:nvSpPr>
          <p:cNvPr id="5" name="Text Placeholder 4">
            <a:extLst>
              <a:ext uri="{FF2B5EF4-FFF2-40B4-BE49-F238E27FC236}">
                <a16:creationId xmlns:a16="http://schemas.microsoft.com/office/drawing/2014/main" id="{1D53D1CD-AF6F-AB41-A248-F132F08A2B93}"/>
              </a:ext>
            </a:extLst>
          </p:cNvPr>
          <p:cNvSpPr>
            <a:spLocks noGrp="1"/>
          </p:cNvSpPr>
          <p:nvPr>
            <p:ph type="body" sz="quarter" idx="11"/>
          </p:nvPr>
        </p:nvSpPr>
        <p:spPr>
          <a:xfrm>
            <a:off x="1461152" y="2862673"/>
            <a:ext cx="439953" cy="395562"/>
          </a:xfrm>
        </p:spPr>
        <p:txBody>
          <a:bodyPr/>
          <a:lstStyle/>
          <a:p>
            <a:r>
              <a:rPr lang="en-US" dirty="0"/>
              <a:t>2</a:t>
            </a:r>
          </a:p>
        </p:txBody>
      </p:sp>
      <p:sp>
        <p:nvSpPr>
          <p:cNvPr id="10" name="Text Placeholder 9">
            <a:extLst>
              <a:ext uri="{FF2B5EF4-FFF2-40B4-BE49-F238E27FC236}">
                <a16:creationId xmlns:a16="http://schemas.microsoft.com/office/drawing/2014/main" id="{E02C68B2-2A22-6842-AFF5-B86DD32DA028}"/>
              </a:ext>
            </a:extLst>
          </p:cNvPr>
          <p:cNvSpPr>
            <a:spLocks noGrp="1"/>
          </p:cNvSpPr>
          <p:nvPr>
            <p:ph type="body" idx="16"/>
          </p:nvPr>
        </p:nvSpPr>
        <p:spPr/>
        <p:txBody>
          <a:bodyPr/>
          <a:lstStyle/>
          <a:p>
            <a:r>
              <a:rPr lang="en-US" dirty="0"/>
              <a:t>Tech stack and Tools  </a:t>
            </a:r>
          </a:p>
        </p:txBody>
      </p:sp>
      <p:sp>
        <p:nvSpPr>
          <p:cNvPr id="9" name="Slide Number Placeholder 8">
            <a:extLst>
              <a:ext uri="{FF2B5EF4-FFF2-40B4-BE49-F238E27FC236}">
                <a16:creationId xmlns:a16="http://schemas.microsoft.com/office/drawing/2014/main" id="{AD988BF4-4D5C-D546-B5F1-A6E4D35B43BD}"/>
              </a:ext>
            </a:extLst>
          </p:cNvPr>
          <p:cNvSpPr>
            <a:spLocks noGrp="1"/>
          </p:cNvSpPr>
          <p:nvPr>
            <p:ph type="sldNum" sz="quarter" idx="21"/>
          </p:nvPr>
        </p:nvSpPr>
        <p:spPr>
          <a:xfrm>
            <a:off x="768096" y="6356348"/>
            <a:ext cx="386443" cy="365125"/>
          </a:xfrm>
        </p:spPr>
        <p:txBody>
          <a:bodyPr/>
          <a:lstStyle/>
          <a:p>
            <a:fld id="{7C371504-33D9-B044-8C50-620C44A06CB1}" type="slidenum">
              <a:rPr lang="en-US" smtClean="0"/>
              <a:pPr/>
              <a:t>2</a:t>
            </a:fld>
            <a:endParaRPr lang="en-US" dirty="0"/>
          </a:p>
        </p:txBody>
      </p:sp>
      <p:sp>
        <p:nvSpPr>
          <p:cNvPr id="14" name="Footer Placeholder 13">
            <a:extLst>
              <a:ext uri="{FF2B5EF4-FFF2-40B4-BE49-F238E27FC236}">
                <a16:creationId xmlns:a16="http://schemas.microsoft.com/office/drawing/2014/main" id="{04621C60-3B6A-42AC-8615-6C134A553D06}"/>
              </a:ext>
            </a:extLst>
          </p:cNvPr>
          <p:cNvSpPr>
            <a:spLocks noGrp="1"/>
          </p:cNvSpPr>
          <p:nvPr>
            <p:ph type="ftr" sz="quarter" idx="20"/>
          </p:nvPr>
        </p:nvSpPr>
        <p:spPr>
          <a:xfrm>
            <a:off x="1154539" y="6356348"/>
            <a:ext cx="4114800" cy="365125"/>
          </a:xfrm>
        </p:spPr>
        <p:txBody>
          <a:bodyPr/>
          <a:lstStyle/>
          <a:p>
            <a:r>
              <a:rPr lang="en-US" dirty="0"/>
              <a:t>Confidential – © 2021 Oracle Internal/Restricted/Highly Restricted</a:t>
            </a:r>
          </a:p>
        </p:txBody>
      </p:sp>
      <p:sp>
        <p:nvSpPr>
          <p:cNvPr id="11" name="Text Placeholder 4">
            <a:extLst>
              <a:ext uri="{FF2B5EF4-FFF2-40B4-BE49-F238E27FC236}">
                <a16:creationId xmlns:a16="http://schemas.microsoft.com/office/drawing/2014/main" id="{6514BB84-14E4-4300-963D-20C34E9F5C33}"/>
              </a:ext>
            </a:extLst>
          </p:cNvPr>
          <p:cNvSpPr txBox="1">
            <a:spLocks/>
          </p:cNvSpPr>
          <p:nvPr/>
        </p:nvSpPr>
        <p:spPr>
          <a:xfrm>
            <a:off x="1461151" y="3374431"/>
            <a:ext cx="439953" cy="395562"/>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a:solidFill>
                  <a:schemeClr val="accent2"/>
                </a:solidFill>
                <a:latin typeface="Georgia" panose="02040502050405020303" pitchFamily="18"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a:t>
            </a:r>
          </a:p>
        </p:txBody>
      </p:sp>
      <p:sp>
        <p:nvSpPr>
          <p:cNvPr id="12" name="Text Placeholder 9">
            <a:extLst>
              <a:ext uri="{FF2B5EF4-FFF2-40B4-BE49-F238E27FC236}">
                <a16:creationId xmlns:a16="http://schemas.microsoft.com/office/drawing/2014/main" id="{C70F09B6-07D6-4D12-9309-8E78B06BF492}"/>
              </a:ext>
            </a:extLst>
          </p:cNvPr>
          <p:cNvSpPr txBox="1">
            <a:spLocks/>
          </p:cNvSpPr>
          <p:nvPr/>
        </p:nvSpPr>
        <p:spPr>
          <a:xfrm>
            <a:off x="2064470" y="3374243"/>
            <a:ext cx="8814062" cy="395562"/>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1200"/>
              </a:spcAft>
              <a:buSzPct val="70000"/>
              <a:buFont typeface="Arial" panose="020B0604020202020204" pitchFamily="34" charset="0"/>
              <a:buNone/>
              <a:tabLst/>
              <a:defRPr sz="2400" b="0" i="0" kern="120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Deep dive</a:t>
            </a:r>
          </a:p>
        </p:txBody>
      </p:sp>
      <p:sp>
        <p:nvSpPr>
          <p:cNvPr id="13" name="Text Placeholder 9">
            <a:extLst>
              <a:ext uri="{FF2B5EF4-FFF2-40B4-BE49-F238E27FC236}">
                <a16:creationId xmlns:a16="http://schemas.microsoft.com/office/drawing/2014/main" id="{69D37BEE-3A5A-44F6-8DC9-D992C2AE2D55}"/>
              </a:ext>
            </a:extLst>
          </p:cNvPr>
          <p:cNvSpPr txBox="1">
            <a:spLocks/>
          </p:cNvSpPr>
          <p:nvPr/>
        </p:nvSpPr>
        <p:spPr>
          <a:xfrm>
            <a:off x="2064470" y="3917588"/>
            <a:ext cx="8814062" cy="395562"/>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1200"/>
              </a:spcAft>
              <a:buSzPct val="70000"/>
              <a:buFont typeface="Arial" panose="020B0604020202020204" pitchFamily="34" charset="0"/>
              <a:buNone/>
              <a:tabLst/>
              <a:defRPr sz="2400" b="0" i="0" kern="120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References</a:t>
            </a:r>
          </a:p>
        </p:txBody>
      </p:sp>
      <p:sp>
        <p:nvSpPr>
          <p:cNvPr id="16" name="Text Placeholder 4">
            <a:extLst>
              <a:ext uri="{FF2B5EF4-FFF2-40B4-BE49-F238E27FC236}">
                <a16:creationId xmlns:a16="http://schemas.microsoft.com/office/drawing/2014/main" id="{6DE515F3-445E-4B31-AEBD-B9E6B4EBAA0E}"/>
              </a:ext>
            </a:extLst>
          </p:cNvPr>
          <p:cNvSpPr txBox="1">
            <a:spLocks/>
          </p:cNvSpPr>
          <p:nvPr/>
        </p:nvSpPr>
        <p:spPr>
          <a:xfrm>
            <a:off x="1461150" y="3938864"/>
            <a:ext cx="439953" cy="395562"/>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a:solidFill>
                  <a:schemeClr val="accent2"/>
                </a:solidFill>
                <a:latin typeface="Georgia" panose="02040502050405020303" pitchFamily="18"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Tree>
    <p:extLst>
      <p:ext uri="{BB962C8B-B14F-4D97-AF65-F5344CB8AC3E}">
        <p14:creationId xmlns:p14="http://schemas.microsoft.com/office/powerpoint/2010/main" val="29390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20</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61564" y="704637"/>
            <a:ext cx="9887834" cy="844095"/>
          </a:xfrm>
        </p:spPr>
        <p:txBody>
          <a:bodyPr/>
          <a:lstStyle/>
          <a:p>
            <a:r>
              <a:rPr lang="en-US" b="0" dirty="0"/>
              <a:t>2.3. </a:t>
            </a:r>
            <a:r>
              <a:rPr lang="en-US" dirty="0"/>
              <a:t>Architecture For Path-2</a:t>
            </a:r>
            <a:endParaRPr lang="en-US" b="0" dirty="0"/>
          </a:p>
        </p:txBody>
      </p:sp>
      <p:pic>
        <p:nvPicPr>
          <p:cNvPr id="9" name="Picture 8" descr="Diagram&#10;&#10;Description automatically generated">
            <a:extLst>
              <a:ext uri="{FF2B5EF4-FFF2-40B4-BE49-F238E27FC236}">
                <a16:creationId xmlns:a16="http://schemas.microsoft.com/office/drawing/2014/main" id="{F6565173-8FAD-4AD8-BE1C-E3EEA8EEB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5" y="1883567"/>
            <a:ext cx="5482840" cy="4401762"/>
          </a:xfrm>
          <a:prstGeom prst="rect">
            <a:avLst/>
          </a:prstGeom>
        </p:spPr>
      </p:pic>
    </p:spTree>
    <p:extLst>
      <p:ext uri="{BB962C8B-B14F-4D97-AF65-F5344CB8AC3E}">
        <p14:creationId xmlns:p14="http://schemas.microsoft.com/office/powerpoint/2010/main" val="42067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1862431"/>
            <a:ext cx="9887835" cy="3360372"/>
          </a:xfrm>
        </p:spPr>
        <p:txBody>
          <a:bodyPr/>
          <a:lstStyle/>
          <a:p>
            <a:pPr lvl="1" eaLnBrk="0" fontAlgn="base" hangingPunct="0">
              <a:spcBef>
                <a:spcPct val="0"/>
              </a:spcBef>
              <a:spcAft>
                <a:spcPct val="0"/>
              </a:spcAft>
            </a:pPr>
            <a:endParaRPr lang="en-US" sz="1400" dirty="0"/>
          </a:p>
          <a:p>
            <a:pPr marL="285750" indent="-285750">
              <a:buFont typeface="Arial" panose="020B0604020202020204" pitchFamily="34" charset="0"/>
              <a:buChar char="•"/>
            </a:pPr>
            <a:r>
              <a:rPr lang="en-US" sz="1400" dirty="0"/>
              <a:t>Wrote a script that will do the following things using the OCI-CLI (because of the free tier restrictions, could only create a single instance).</a:t>
            </a:r>
          </a:p>
          <a:p>
            <a:pPr marL="800100" lvl="1" indent="-342900">
              <a:buFont typeface="+mj-lt"/>
              <a:buAutoNum type="arabicPeriod"/>
            </a:pPr>
            <a:r>
              <a:rPr lang="en-US" sz="1400" dirty="0">
                <a:solidFill>
                  <a:schemeClr val="bg1">
                    <a:lumMod val="95000"/>
                  </a:schemeClr>
                </a:solidFill>
              </a:rPr>
              <a:t>Creates a Subnet.</a:t>
            </a:r>
          </a:p>
          <a:p>
            <a:pPr marL="800100" lvl="1" indent="-342900">
              <a:buFont typeface="+mj-lt"/>
              <a:buAutoNum type="arabicPeriod"/>
            </a:pPr>
            <a:r>
              <a:rPr lang="en-US" sz="1400" dirty="0">
                <a:solidFill>
                  <a:schemeClr val="bg1">
                    <a:lumMod val="95000"/>
                  </a:schemeClr>
                </a:solidFill>
              </a:rPr>
              <a:t>Creates an IGW</a:t>
            </a:r>
          </a:p>
          <a:p>
            <a:pPr marL="800100" lvl="1" indent="-342900">
              <a:buFont typeface="+mj-lt"/>
              <a:buAutoNum type="arabicPeriod"/>
            </a:pPr>
            <a:r>
              <a:rPr lang="en-US" sz="1400" dirty="0">
                <a:solidFill>
                  <a:schemeClr val="bg1">
                    <a:lumMod val="95000"/>
                  </a:schemeClr>
                </a:solidFill>
              </a:rPr>
              <a:t>Adds the IGW to the Route table</a:t>
            </a:r>
          </a:p>
          <a:p>
            <a:pPr marL="800100" lvl="1" indent="-342900">
              <a:buFont typeface="+mj-lt"/>
              <a:buAutoNum type="arabicPeriod"/>
            </a:pPr>
            <a:r>
              <a:rPr lang="en-US" sz="1400" dirty="0">
                <a:solidFill>
                  <a:schemeClr val="bg1">
                    <a:lumMod val="95000"/>
                  </a:schemeClr>
                </a:solidFill>
              </a:rPr>
              <a:t>Adds the rules to Security List to allow Port 22 and 8080</a:t>
            </a:r>
          </a:p>
          <a:p>
            <a:pPr marL="800100" lvl="1" indent="-342900">
              <a:buFont typeface="+mj-lt"/>
              <a:buAutoNum type="arabicPeriod"/>
            </a:pPr>
            <a:r>
              <a:rPr lang="en-US" sz="1400" dirty="0">
                <a:solidFill>
                  <a:schemeClr val="bg1">
                    <a:lumMod val="95000"/>
                  </a:schemeClr>
                </a:solidFill>
              </a:rPr>
              <a:t>creates a Compute instance inside it.</a:t>
            </a:r>
          </a:p>
          <a:p>
            <a:pPr marL="800100" lvl="1" indent="-342900">
              <a:buFont typeface="+mj-lt"/>
              <a:buAutoNum type="arabicPeriod"/>
            </a:pPr>
            <a:r>
              <a:rPr lang="en-US" sz="1400" dirty="0">
                <a:solidFill>
                  <a:schemeClr val="bg1">
                    <a:lumMod val="95000"/>
                  </a:schemeClr>
                </a:solidFill>
              </a:rPr>
              <a:t>Connects through </a:t>
            </a:r>
            <a:r>
              <a:rPr lang="en-US" sz="1400" dirty="0" err="1">
                <a:solidFill>
                  <a:schemeClr val="bg1">
                    <a:lumMod val="95000"/>
                  </a:schemeClr>
                </a:solidFill>
              </a:rPr>
              <a:t>ssh</a:t>
            </a:r>
            <a:r>
              <a:rPr lang="en-US" sz="1400" dirty="0">
                <a:solidFill>
                  <a:schemeClr val="bg1">
                    <a:lumMod val="95000"/>
                  </a:schemeClr>
                </a:solidFill>
              </a:rPr>
              <a:t> and installs the relevant packages, pulls the docker image from the docker hub, starts the container, and extracts the private IP of the instance.</a:t>
            </a:r>
          </a:p>
          <a:p>
            <a:pPr marL="800100" lvl="1" indent="-342900">
              <a:buFont typeface="+mj-lt"/>
              <a:buAutoNum type="arabicPeriod"/>
            </a:pPr>
            <a:r>
              <a:rPr lang="en-US" sz="1400" dirty="0">
                <a:solidFill>
                  <a:schemeClr val="bg1">
                    <a:lumMod val="95000"/>
                  </a:schemeClr>
                </a:solidFill>
              </a:rPr>
              <a:t>Creates a Load-Balancer.</a:t>
            </a:r>
          </a:p>
          <a:p>
            <a:pPr marL="800100" lvl="1" indent="-342900">
              <a:buFont typeface="+mj-lt"/>
              <a:buAutoNum type="arabicPeriod"/>
            </a:pPr>
            <a:r>
              <a:rPr lang="en-US" sz="1400" dirty="0">
                <a:solidFill>
                  <a:schemeClr val="bg1">
                    <a:lumMod val="95000"/>
                  </a:schemeClr>
                </a:solidFill>
              </a:rPr>
              <a:t>Creates Backend-set for the Load-Balancer.</a:t>
            </a:r>
          </a:p>
          <a:p>
            <a:pPr marL="800100" lvl="1" indent="-342900">
              <a:buFont typeface="+mj-lt"/>
              <a:buAutoNum type="arabicPeriod"/>
            </a:pPr>
            <a:r>
              <a:rPr lang="en-US" sz="1400" dirty="0">
                <a:solidFill>
                  <a:schemeClr val="bg1">
                    <a:lumMod val="95000"/>
                  </a:schemeClr>
                </a:solidFill>
              </a:rPr>
              <a:t>Adds the above-created instance as Backend for the Load-Balancer.</a:t>
            </a:r>
          </a:p>
          <a:p>
            <a:pPr marL="800100" lvl="1" indent="-342900">
              <a:buFont typeface="+mj-lt"/>
              <a:buAutoNum type="arabicPeriod"/>
            </a:pPr>
            <a:r>
              <a:rPr lang="en-US" sz="1400" dirty="0">
                <a:solidFill>
                  <a:schemeClr val="bg1">
                    <a:lumMod val="95000"/>
                  </a:schemeClr>
                </a:solidFill>
              </a:rPr>
              <a:t>Creates a Listener for the Load-Balancer.</a:t>
            </a:r>
          </a:p>
          <a:p>
            <a:pPr marL="800100" lvl="1" indent="-342900">
              <a:buFont typeface="+mj-lt"/>
              <a:buAutoNum type="arabicPeriod"/>
            </a:pPr>
            <a:r>
              <a:rPr lang="en-US" sz="1400" dirty="0">
                <a:solidFill>
                  <a:schemeClr val="bg1">
                    <a:lumMod val="95000"/>
                  </a:schemeClr>
                </a:solidFill>
              </a:rPr>
              <a:t>Outputs the Public-IP of the Load-Balancer(to which we should send the requests).</a:t>
            </a:r>
          </a:p>
          <a:p>
            <a:pPr marL="285750" indent="-285750">
              <a:buFont typeface="Arial" panose="020B0604020202020204" pitchFamily="34" charset="0"/>
              <a:buChar char="•"/>
            </a:pPr>
            <a:endParaRPr lang="en-US" sz="1400"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21</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589526"/>
            <a:ext cx="9887834" cy="844095"/>
          </a:xfrm>
        </p:spPr>
        <p:txBody>
          <a:bodyPr/>
          <a:lstStyle/>
          <a:p>
            <a:r>
              <a:rPr lang="en-US" b="0" dirty="0"/>
              <a:t>2.3. </a:t>
            </a:r>
            <a:r>
              <a:rPr lang="en-US" dirty="0"/>
              <a:t>Architecture For Path-2</a:t>
            </a:r>
          </a:p>
        </p:txBody>
      </p:sp>
    </p:spTree>
    <p:extLst>
      <p:ext uri="{BB962C8B-B14F-4D97-AF65-F5344CB8AC3E}">
        <p14:creationId xmlns:p14="http://schemas.microsoft.com/office/powerpoint/2010/main" val="317533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1862431"/>
            <a:ext cx="9887835" cy="3360372"/>
          </a:xfrm>
        </p:spPr>
        <p:txBody>
          <a:bodyPr/>
          <a:lstStyle/>
          <a:p>
            <a:pPr marL="742950" lvl="1" indent="-285750" eaLnBrk="0" fontAlgn="base" hangingPunct="0">
              <a:spcBef>
                <a:spcPct val="0"/>
              </a:spcBef>
              <a:spcAft>
                <a:spcPct val="0"/>
              </a:spcAft>
              <a:buFont typeface="Arial" panose="020B0604020202020204" pitchFamily="34" charset="0"/>
              <a:buChar char="•"/>
            </a:pPr>
            <a:endParaRPr lang="en-US" sz="1600" dirty="0"/>
          </a:p>
          <a:p>
            <a:pPr marL="285750" indent="-285750">
              <a:buFont typeface="Arial" panose="020B0604020202020204" pitchFamily="34" charset="0"/>
              <a:buChar char="•"/>
            </a:pPr>
            <a:r>
              <a:rPr lang="en-US" dirty="0"/>
              <a:t>Airflow is an open-source platform for programmatically authoring, scheduling, and managing workflows.</a:t>
            </a:r>
          </a:p>
          <a:p>
            <a:pPr marL="285750" indent="-285750">
              <a:buFont typeface="Arial" panose="020B0604020202020204" pitchFamily="34" charset="0"/>
              <a:buChar char="•"/>
            </a:pPr>
            <a:r>
              <a:rPr lang="en-US" dirty="0"/>
              <a:t>When workflows are defined as code, they become more maintainable, </a:t>
            </a:r>
            <a:r>
              <a:rPr lang="en-US" dirty="0" err="1"/>
              <a:t>versionable</a:t>
            </a:r>
            <a:r>
              <a:rPr lang="en-US" dirty="0"/>
              <a:t>, testable, and collaborative.</a:t>
            </a:r>
          </a:p>
          <a:p>
            <a:pPr marL="285750" indent="-285750">
              <a:buFont typeface="Arial" panose="020B0604020202020204" pitchFamily="34" charset="0"/>
              <a:buChar char="•"/>
            </a:pPr>
            <a:r>
              <a:rPr lang="en-US" dirty="0"/>
              <a:t>The rich user interface makes it easy to visualize pipelines running in production, monitor progress, and troubleshoot issues when needed.</a:t>
            </a:r>
          </a:p>
          <a:p>
            <a:pPr marL="285750" indent="-285750">
              <a:buFont typeface="Arial" panose="020B0604020202020204" pitchFamily="34" charset="0"/>
              <a:buChar char="•"/>
            </a:pPr>
            <a:r>
              <a:rPr lang="en-US" dirty="0"/>
              <a:t>In Airflow, workflows are defined as Directed Acyclic Graph (DAG) of tasks.</a:t>
            </a:r>
          </a:p>
          <a:p>
            <a:pPr marL="285750" indent="-285750">
              <a:buFont typeface="Arial" panose="020B0604020202020204" pitchFamily="34" charset="0"/>
              <a:buChar char="•"/>
            </a:pPr>
            <a:r>
              <a:rPr lang="en-US" dirty="0"/>
              <a:t>An operator represents a single, ideally idempotent, task. Operators determine what actually executes when your DAG runs.</a:t>
            </a:r>
          </a:p>
          <a:p>
            <a:pPr marL="285750" indent="-285750">
              <a:buFont typeface="Arial" panose="020B0604020202020204" pitchFamily="34" charset="0"/>
              <a:buChar char="•"/>
            </a:pPr>
            <a:r>
              <a:rPr lang="en-US" dirty="0"/>
              <a:t>Airflow provides a wide range of Operators (</a:t>
            </a:r>
            <a:r>
              <a:rPr lang="en-US" dirty="0">
                <a:hlinkClick r:id="rId2"/>
              </a:rPr>
              <a:t>https://airflow.apache.org/docs/apache-airflow/stable/_api/airflow/operators/index.html</a:t>
            </a:r>
            <a:r>
              <a:rPr lang="en-US" dirty="0"/>
              <a:t>).</a:t>
            </a:r>
          </a:p>
          <a:p>
            <a:pPr marL="285750" indent="-285750">
              <a:buFont typeface="Arial" panose="020B0604020202020204" pitchFamily="34" charset="0"/>
              <a:buChar char="•"/>
            </a:pPr>
            <a:endParaRPr lang="en-US" sz="1600"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22</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b="0" dirty="0"/>
              <a:t>2.4. </a:t>
            </a:r>
            <a:r>
              <a:rPr lang="en-US" dirty="0"/>
              <a:t>Apache Airflow</a:t>
            </a:r>
            <a:endParaRPr lang="en-US" b="0" dirty="0"/>
          </a:p>
        </p:txBody>
      </p:sp>
    </p:spTree>
    <p:extLst>
      <p:ext uri="{BB962C8B-B14F-4D97-AF65-F5344CB8AC3E}">
        <p14:creationId xmlns:p14="http://schemas.microsoft.com/office/powerpoint/2010/main" val="38420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23</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2.4.2. Example</a:t>
            </a:r>
          </a:p>
        </p:txBody>
      </p:sp>
      <p:pic>
        <p:nvPicPr>
          <p:cNvPr id="9" name="Picture 8">
            <a:extLst>
              <a:ext uri="{FF2B5EF4-FFF2-40B4-BE49-F238E27FC236}">
                <a16:creationId xmlns:a16="http://schemas.microsoft.com/office/drawing/2014/main" id="{69110C90-6162-44FF-80C9-B970B0989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19" y="1775751"/>
            <a:ext cx="7704206" cy="4440043"/>
          </a:xfrm>
          <a:prstGeom prst="rect">
            <a:avLst/>
          </a:prstGeom>
        </p:spPr>
      </p:pic>
    </p:spTree>
    <p:extLst>
      <p:ext uri="{BB962C8B-B14F-4D97-AF65-F5344CB8AC3E}">
        <p14:creationId xmlns:p14="http://schemas.microsoft.com/office/powerpoint/2010/main" val="14170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24</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2.4.2. Example</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69CCAEEB-E733-456A-AB6C-A5E7D4343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15" y="2277937"/>
            <a:ext cx="6772051" cy="1738865"/>
          </a:xfrm>
          <a:prstGeom prst="rect">
            <a:avLst/>
          </a:prstGeom>
        </p:spPr>
      </p:pic>
      <p:pic>
        <p:nvPicPr>
          <p:cNvPr id="7" name="Picture 6" descr="Graphical user interface, application, Word&#10;&#10;Description automatically generated">
            <a:extLst>
              <a:ext uri="{FF2B5EF4-FFF2-40B4-BE49-F238E27FC236}">
                <a16:creationId xmlns:a16="http://schemas.microsoft.com/office/drawing/2014/main" id="{85E957BC-5799-4760-B840-2483279CF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945" y="4145563"/>
            <a:ext cx="7074516" cy="2210786"/>
          </a:xfrm>
          <a:prstGeom prst="rect">
            <a:avLst/>
          </a:prstGeom>
        </p:spPr>
      </p:pic>
    </p:spTree>
    <p:extLst>
      <p:ext uri="{BB962C8B-B14F-4D97-AF65-F5344CB8AC3E}">
        <p14:creationId xmlns:p14="http://schemas.microsoft.com/office/powerpoint/2010/main" val="22584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25</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2.4.2. Example</a:t>
            </a:r>
          </a:p>
        </p:txBody>
      </p:sp>
      <p:pic>
        <p:nvPicPr>
          <p:cNvPr id="12" name="Picture 11" descr="Graphical user interface, text, application, Word&#10;&#10;Description automatically generated">
            <a:extLst>
              <a:ext uri="{FF2B5EF4-FFF2-40B4-BE49-F238E27FC236}">
                <a16:creationId xmlns:a16="http://schemas.microsoft.com/office/drawing/2014/main" id="{8B5C5C8A-8B67-4DFE-AADE-600C0A4FB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631" y="2415462"/>
            <a:ext cx="10444738" cy="3160621"/>
          </a:xfrm>
          <a:prstGeom prst="rect">
            <a:avLst/>
          </a:prstGeom>
        </p:spPr>
      </p:pic>
    </p:spTree>
    <p:extLst>
      <p:ext uri="{BB962C8B-B14F-4D97-AF65-F5344CB8AC3E}">
        <p14:creationId xmlns:p14="http://schemas.microsoft.com/office/powerpoint/2010/main" val="375655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26</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2.4.2. Example</a:t>
            </a:r>
          </a:p>
        </p:txBody>
      </p:sp>
      <p:pic>
        <p:nvPicPr>
          <p:cNvPr id="3" name="Picture 2" descr="Graphical user interface, application, Word&#10;&#10;Description automatically generated">
            <a:extLst>
              <a:ext uri="{FF2B5EF4-FFF2-40B4-BE49-F238E27FC236}">
                <a16:creationId xmlns:a16="http://schemas.microsoft.com/office/drawing/2014/main" id="{058D32C2-C7C0-4AED-BA41-ACEC4AE50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68" y="2417605"/>
            <a:ext cx="10271464" cy="3156335"/>
          </a:xfrm>
          <a:prstGeom prst="rect">
            <a:avLst/>
          </a:prstGeom>
        </p:spPr>
      </p:pic>
    </p:spTree>
    <p:extLst>
      <p:ext uri="{BB962C8B-B14F-4D97-AF65-F5344CB8AC3E}">
        <p14:creationId xmlns:p14="http://schemas.microsoft.com/office/powerpoint/2010/main" val="328532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27</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2.4.2. Example</a:t>
            </a:r>
          </a:p>
        </p:txBody>
      </p:sp>
      <p:pic>
        <p:nvPicPr>
          <p:cNvPr id="6" name="Picture 5" descr="Graphical user interface, text, application&#10;&#10;Description automatically generated">
            <a:extLst>
              <a:ext uri="{FF2B5EF4-FFF2-40B4-BE49-F238E27FC236}">
                <a16:creationId xmlns:a16="http://schemas.microsoft.com/office/drawing/2014/main" id="{EB77C24B-07CA-4AF5-9FB1-0A1804153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77" y="2161200"/>
            <a:ext cx="10040645" cy="3995340"/>
          </a:xfrm>
          <a:prstGeom prst="rect">
            <a:avLst/>
          </a:prstGeom>
        </p:spPr>
      </p:pic>
    </p:spTree>
    <p:extLst>
      <p:ext uri="{BB962C8B-B14F-4D97-AF65-F5344CB8AC3E}">
        <p14:creationId xmlns:p14="http://schemas.microsoft.com/office/powerpoint/2010/main" val="247493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28</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58301" y="1118079"/>
            <a:ext cx="9887834" cy="844095"/>
          </a:xfrm>
        </p:spPr>
        <p:txBody>
          <a:bodyPr/>
          <a:lstStyle/>
          <a:p>
            <a:r>
              <a:rPr lang="en-US" dirty="0"/>
              <a:t>3. </a:t>
            </a:r>
            <a:r>
              <a:rPr lang="en-US" dirty="0">
                <a:solidFill>
                  <a:schemeClr val="bg1">
                    <a:lumMod val="95000"/>
                  </a:schemeClr>
                </a:solidFill>
              </a:rPr>
              <a:t>Comparing both Approaches</a:t>
            </a:r>
            <a:br>
              <a:rPr lang="en-US" dirty="0">
                <a:solidFill>
                  <a:schemeClr val="bg1">
                    <a:lumMod val="95000"/>
                  </a:schemeClr>
                </a:solidFill>
              </a:rPr>
            </a:br>
            <a:endParaRPr lang="en-US" dirty="0"/>
          </a:p>
        </p:txBody>
      </p:sp>
      <p:sp>
        <p:nvSpPr>
          <p:cNvPr id="6" name="Text Placeholder 5">
            <a:extLst>
              <a:ext uri="{FF2B5EF4-FFF2-40B4-BE49-F238E27FC236}">
                <a16:creationId xmlns:a16="http://schemas.microsoft.com/office/drawing/2014/main" id="{611D895A-257B-4688-9304-2D7452FE0F6D}"/>
              </a:ext>
            </a:extLst>
          </p:cNvPr>
          <p:cNvSpPr>
            <a:spLocks noGrp="1"/>
          </p:cNvSpPr>
          <p:nvPr>
            <p:ph type="body" idx="1"/>
          </p:nvPr>
        </p:nvSpPr>
        <p:spPr>
          <a:xfrm>
            <a:off x="1031421" y="1957501"/>
            <a:ext cx="5600088" cy="3360372"/>
          </a:xfrm>
        </p:spPr>
        <p:txBody>
          <a:bodyPr/>
          <a:lstStyle/>
          <a:p>
            <a:r>
              <a:rPr lang="en-US" b="1" dirty="0"/>
              <a:t>3.1.1. Comparing features</a:t>
            </a:r>
          </a:p>
          <a:p>
            <a:endParaRPr lang="en-US" sz="1600" b="1" dirty="0"/>
          </a:p>
          <a:p>
            <a:endParaRPr lang="en-US" sz="1600" dirty="0"/>
          </a:p>
          <a:p>
            <a:r>
              <a:rPr lang="en-US" b="1" dirty="0"/>
              <a:t>3.1.2. The complexity of hosting</a:t>
            </a:r>
          </a:p>
          <a:p>
            <a:pPr marL="285750" indent="-285750">
              <a:buFont typeface="Arial" panose="020B0604020202020204" pitchFamily="34" charset="0"/>
              <a:buChar char="•"/>
            </a:pPr>
            <a:endParaRPr lang="en-US" sz="1600" dirty="0"/>
          </a:p>
          <a:p>
            <a:endParaRPr lang="en-US" dirty="0"/>
          </a:p>
        </p:txBody>
      </p:sp>
      <p:pic>
        <p:nvPicPr>
          <p:cNvPr id="10" name="Picture 9" descr="Chart, bar chart&#10;&#10;Description automatically generated">
            <a:extLst>
              <a:ext uri="{FF2B5EF4-FFF2-40B4-BE49-F238E27FC236}">
                <a16:creationId xmlns:a16="http://schemas.microsoft.com/office/drawing/2014/main" id="{970BFDB2-ED71-4DB1-9AF0-F55119FF7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355" y="3161165"/>
            <a:ext cx="4433646" cy="3133040"/>
          </a:xfrm>
          <a:prstGeom prst="rect">
            <a:avLst/>
          </a:prstGeom>
        </p:spPr>
      </p:pic>
    </p:spTree>
    <p:extLst>
      <p:ext uri="{BB962C8B-B14F-4D97-AF65-F5344CB8AC3E}">
        <p14:creationId xmlns:p14="http://schemas.microsoft.com/office/powerpoint/2010/main" val="11583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2128649"/>
            <a:ext cx="9887835" cy="3360372"/>
          </a:xfrm>
        </p:spPr>
        <p:txBody>
          <a:bodyPr/>
          <a:lstStyle/>
          <a:p>
            <a:r>
              <a:rPr lang="en-US" i="1" dirty="0"/>
              <a:t>Token Failure:-</a:t>
            </a:r>
          </a:p>
          <a:p>
            <a:pPr marL="285750" indent="-285750">
              <a:buFont typeface="Arial" panose="020B0604020202020204" pitchFamily="34" charset="0"/>
              <a:buChar char="•"/>
            </a:pPr>
            <a:r>
              <a:rPr lang="en-US" dirty="0"/>
              <a:t>We use Bearer token provided by the </a:t>
            </a:r>
            <a:r>
              <a:rPr lang="en-US" dirty="0" err="1"/>
              <a:t>Oauth</a:t>
            </a:r>
            <a:r>
              <a:rPr lang="en-US" dirty="0"/>
              <a:t> client to access the ADW objects through approach-1</a:t>
            </a:r>
          </a:p>
          <a:p>
            <a:pPr marL="285750" indent="-285750">
              <a:buFont typeface="Arial" panose="020B0604020202020204" pitchFamily="34" charset="0"/>
              <a:buChar char="•"/>
            </a:pPr>
            <a:r>
              <a:rPr lang="en-US" dirty="0"/>
              <a:t>Each token will be valid for only 1hr because of security reasons so if unauthorized error is occurred then we have to generate new token and then retry the same request to avoid this error.</a:t>
            </a:r>
          </a:p>
          <a:p>
            <a:pPr marL="285750" indent="-285750">
              <a:buFont typeface="Arial" panose="020B0604020202020204" pitchFamily="34" charset="0"/>
              <a:buChar char="•"/>
            </a:pPr>
            <a:endParaRPr lang="en-US" i="1" dirty="0"/>
          </a:p>
          <a:p>
            <a:r>
              <a:rPr lang="en-US" i="1" dirty="0"/>
              <a:t>Server Failure:-</a:t>
            </a:r>
            <a:endParaRPr lang="en-US" dirty="0"/>
          </a:p>
          <a:p>
            <a:pPr marL="285750" indent="-285750">
              <a:buFont typeface="Arial" panose="020B0604020202020204" pitchFamily="34" charset="0"/>
              <a:buChar char="•"/>
            </a:pPr>
            <a:r>
              <a:rPr lang="en-US" dirty="0"/>
              <a:t>If a server in the backend set of the Load Balancer fails the health checker will remove it from the backend and the rest of the servers will take the requests.</a:t>
            </a:r>
          </a:p>
          <a:p>
            <a:pPr marL="285750" indent="-285750">
              <a:buFont typeface="Arial" panose="020B0604020202020204" pitchFamily="34" charset="0"/>
              <a:buChar char="•"/>
            </a:pPr>
            <a:r>
              <a:rPr lang="en-US" dirty="0"/>
              <a:t>Even then if the request is failed then we can check the logs from Load Balancer or Airflow and can reconfigure the server.</a:t>
            </a:r>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29</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b="0" dirty="0"/>
              <a:t>3.1.3. </a:t>
            </a:r>
            <a:r>
              <a:rPr lang="en-US" dirty="0"/>
              <a:t>Failure points and recovery capabilities</a:t>
            </a:r>
            <a:endParaRPr lang="en-US" b="0" dirty="0"/>
          </a:p>
        </p:txBody>
      </p:sp>
    </p:spTree>
    <p:extLst>
      <p:ext uri="{BB962C8B-B14F-4D97-AF65-F5344CB8AC3E}">
        <p14:creationId xmlns:p14="http://schemas.microsoft.com/office/powerpoint/2010/main" val="40457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768095" y="783026"/>
            <a:ext cx="10605757" cy="844095"/>
          </a:xfrm>
        </p:spPr>
        <p:txBody>
          <a:bodyPr/>
          <a:lstStyle/>
          <a:p>
            <a:r>
              <a:rPr lang="en-US" dirty="0"/>
              <a:t>Overview</a:t>
            </a:r>
          </a:p>
        </p:txBody>
      </p:sp>
      <p:sp>
        <p:nvSpPr>
          <p:cNvPr id="13" name="Footer Placeholder 12"/>
          <p:cNvSpPr>
            <a:spLocks noGrp="1"/>
          </p:cNvSpPr>
          <p:nvPr>
            <p:ph type="ftr" sz="quarter" idx="4294967295"/>
          </p:nvPr>
        </p:nvSpPr>
        <p:spPr>
          <a:xfrm>
            <a:off x="1155445" y="6356349"/>
            <a:ext cx="4114800" cy="365125"/>
          </a:xfrm>
        </p:spPr>
        <p:txBody>
          <a:bodyPr/>
          <a:lstStyle/>
          <a:p>
            <a:r>
              <a:rPr lang="en-US" dirty="0"/>
              <a:t>Confidential – © 2021 Oracle Internal/Restricted/Highly Restricted</a:t>
            </a:r>
          </a:p>
        </p:txBody>
      </p:sp>
      <p:sp>
        <p:nvSpPr>
          <p:cNvPr id="14" name="Slide Number Placeholder 13"/>
          <p:cNvSpPr>
            <a:spLocks noGrp="1"/>
          </p:cNvSpPr>
          <p:nvPr>
            <p:ph type="sldNum" sz="quarter" idx="4294967295"/>
          </p:nvPr>
        </p:nvSpPr>
        <p:spPr>
          <a:xfrm>
            <a:off x="768095" y="6356349"/>
            <a:ext cx="387350" cy="365125"/>
          </a:xfrm>
        </p:spPr>
        <p:txBody>
          <a:bodyPr/>
          <a:lstStyle/>
          <a:p>
            <a:fld id="{7C371504-33D9-B044-8C50-620C44A06CB1}" type="slidenum">
              <a:rPr lang="en-US" smtClean="0"/>
              <a:pPr/>
              <a:t>3</a:t>
            </a:fld>
            <a:endParaRPr lang="en-US" dirty="0"/>
          </a:p>
        </p:txBody>
      </p:sp>
      <p:sp>
        <p:nvSpPr>
          <p:cNvPr id="21" name="Text Placeholder 2">
            <a:extLst>
              <a:ext uri="{FF2B5EF4-FFF2-40B4-BE49-F238E27FC236}">
                <a16:creationId xmlns:a16="http://schemas.microsoft.com/office/drawing/2014/main" id="{90FDC93C-259D-4FA8-9000-6C554D1909CD}"/>
              </a:ext>
            </a:extLst>
          </p:cNvPr>
          <p:cNvSpPr txBox="1">
            <a:spLocks/>
          </p:cNvSpPr>
          <p:nvPr/>
        </p:nvSpPr>
        <p:spPr>
          <a:xfrm>
            <a:off x="768095" y="2004474"/>
            <a:ext cx="9887835" cy="3301750"/>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Currently, since the data ingested from different services are sensitive in nature, the ADW sits behind a private endpoint and cannot be accessed directly outside the private endpoint gateway network. We are planning to expose some ADW objects(required as necessary) through Rest API's for various scenarios. One of the scenarios relevant to the project is to run a job as part of a pipeline running on Airflow via a call to rest API. There are two approaches and the goal of the project is to evaluate both the scenarios and compare them in various aspects.</a:t>
            </a:r>
          </a:p>
          <a:p>
            <a:pPr marL="342900" indent="-342900">
              <a:buFont typeface="Arial" panose="020B0604020202020204" pitchFamily="34" charset="0"/>
              <a:buChar char="•"/>
            </a:pPr>
            <a:endParaRPr lang="en-US" dirty="0"/>
          </a:p>
          <a:p>
            <a:endParaRPr lang="en-US" dirty="0"/>
          </a:p>
          <a:p>
            <a:r>
              <a:rPr lang="en-US" b="1" dirty="0">
                <a:solidFill>
                  <a:schemeClr val="bg1"/>
                </a:solidFill>
              </a:rPr>
              <a:t>Path-1</a:t>
            </a:r>
            <a:r>
              <a:rPr lang="en-US" dirty="0">
                <a:solidFill>
                  <a:schemeClr val="bg1"/>
                </a:solidFill>
              </a:rPr>
              <a:t>:- ADW itself has a way to expose the database objects via rest API as part of its service.</a:t>
            </a:r>
          </a:p>
          <a:p>
            <a:endParaRPr lang="en-US" dirty="0">
              <a:solidFill>
                <a:schemeClr val="bg1"/>
              </a:solidFill>
            </a:endParaRPr>
          </a:p>
          <a:p>
            <a:r>
              <a:rPr lang="en-US" b="1" dirty="0">
                <a:solidFill>
                  <a:schemeClr val="bg1"/>
                </a:solidFill>
              </a:rPr>
              <a:t>Path-2</a:t>
            </a:r>
            <a:r>
              <a:rPr lang="en-US" dirty="0">
                <a:solidFill>
                  <a:schemeClr val="bg1"/>
                </a:solidFill>
              </a:rPr>
              <a:t>:- We can host compute instances running tomcat server and handle the Rest API calls and connect       	to DB and act accordingly.</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7168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8714" y="2128648"/>
            <a:ext cx="6616552" cy="3938249"/>
          </a:xfrm>
        </p:spPr>
        <p:txBody>
          <a:bodyPr/>
          <a:lstStyle/>
          <a:p>
            <a:r>
              <a:rPr lang="en-US" b="1" dirty="0"/>
              <a:t>5.1.1. scalability of both approaches</a:t>
            </a:r>
          </a:p>
          <a:p>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30</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3.1.4. Scalability</a:t>
            </a:r>
          </a:p>
        </p:txBody>
      </p:sp>
      <p:pic>
        <p:nvPicPr>
          <p:cNvPr id="6" name="Picture 5" descr="Chart, histogram&#10;&#10;Description automatically generated">
            <a:extLst>
              <a:ext uri="{FF2B5EF4-FFF2-40B4-BE49-F238E27FC236}">
                <a16:creationId xmlns:a16="http://schemas.microsoft.com/office/drawing/2014/main" id="{D026C8B7-3743-4FBE-9A39-52B48B12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500" y="1839196"/>
            <a:ext cx="4618298" cy="4227701"/>
          </a:xfrm>
          <a:prstGeom prst="rect">
            <a:avLst/>
          </a:prstGeom>
        </p:spPr>
      </p:pic>
    </p:spTree>
    <p:extLst>
      <p:ext uri="{BB962C8B-B14F-4D97-AF65-F5344CB8AC3E}">
        <p14:creationId xmlns:p14="http://schemas.microsoft.com/office/powerpoint/2010/main" val="416694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2128649"/>
            <a:ext cx="9887835" cy="3415624"/>
          </a:xfrm>
        </p:spPr>
        <p:txBody>
          <a:bodyPr/>
          <a:lstStyle/>
          <a:p>
            <a:pPr marL="285750" indent="-285750">
              <a:buFont typeface="Arial" panose="020B0604020202020204" pitchFamily="34" charset="0"/>
              <a:buChar char="•"/>
            </a:pPr>
            <a:r>
              <a:rPr lang="en-US" sz="2000" dirty="0"/>
              <a:t>By changing the Configurations of the TC server we can limit the value</a:t>
            </a:r>
          </a:p>
          <a:p>
            <a:pPr marL="800100" lvl="1" indent="-342900">
              <a:buFont typeface="Arial" panose="020B0604020202020204" pitchFamily="34" charset="0"/>
              <a:buChar char="•"/>
            </a:pPr>
            <a:r>
              <a:rPr lang="en-US" dirty="0" err="1"/>
              <a:t>Threadcount</a:t>
            </a:r>
            <a:r>
              <a:rPr lang="en-US" dirty="0"/>
              <a:t>: Maximum number of concurrent requests processed</a:t>
            </a:r>
          </a:p>
          <a:p>
            <a:pPr marL="800100" lvl="1" indent="-342900">
              <a:buFont typeface="Arial" panose="020B0604020202020204" pitchFamily="34" charset="0"/>
              <a:buChar char="•"/>
            </a:pPr>
            <a:r>
              <a:rPr lang="en-US" dirty="0" err="1"/>
              <a:t>acceptCount</a:t>
            </a:r>
            <a:r>
              <a:rPr lang="en-US" dirty="0"/>
              <a:t>: Maximum number of requests allowed in the queue</a:t>
            </a:r>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31</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3.1.5. Potential ways to rate-limit the number of transactions per second</a:t>
            </a:r>
          </a:p>
        </p:txBody>
      </p:sp>
    </p:spTree>
    <p:extLst>
      <p:ext uri="{BB962C8B-B14F-4D97-AF65-F5344CB8AC3E}">
        <p14:creationId xmlns:p14="http://schemas.microsoft.com/office/powerpoint/2010/main" val="97814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00134" y="2919316"/>
            <a:ext cx="4371153" cy="914400"/>
          </a:xfrm>
        </p:spPr>
        <p:txBody>
          <a:bodyPr/>
          <a:lstStyle/>
          <a:p>
            <a:r>
              <a:rPr lang="en-US" sz="4400" dirty="0"/>
              <a:t>Questions?</a:t>
            </a:r>
          </a:p>
        </p:txBody>
      </p:sp>
      <p:sp>
        <p:nvSpPr>
          <p:cNvPr id="4" name="Footer Placeholder 3"/>
          <p:cNvSpPr>
            <a:spLocks noGrp="1"/>
          </p:cNvSpPr>
          <p:nvPr>
            <p:ph type="ftr" sz="quarter" idx="4294967295"/>
          </p:nvPr>
        </p:nvSpPr>
        <p:spPr>
          <a:xfrm>
            <a:off x="1187484" y="6343868"/>
            <a:ext cx="4114800" cy="365125"/>
          </a:xfrm>
        </p:spPr>
        <p:txBody>
          <a:bodyPr/>
          <a:lstStyle/>
          <a:p>
            <a:r>
              <a:rPr lang="en-US" dirty="0"/>
              <a:t>Confidential – © 2021 Oracle Internal/Restricted/Highly Restricted</a:t>
            </a:r>
          </a:p>
        </p:txBody>
      </p:sp>
      <p:sp>
        <p:nvSpPr>
          <p:cNvPr id="5" name="Slide Number Placeholder 4"/>
          <p:cNvSpPr>
            <a:spLocks noGrp="1"/>
          </p:cNvSpPr>
          <p:nvPr>
            <p:ph type="sldNum" sz="quarter" idx="4294967295"/>
          </p:nvPr>
        </p:nvSpPr>
        <p:spPr>
          <a:xfrm>
            <a:off x="800134" y="6343868"/>
            <a:ext cx="387350" cy="365125"/>
          </a:xfrm>
        </p:spPr>
        <p:txBody>
          <a:bodyPr/>
          <a:lstStyle/>
          <a:p>
            <a:fld id="{7C371504-33D9-B044-8C50-620C44A06CB1}" type="slidenum">
              <a:rPr lang="en-US" smtClean="0"/>
              <a:pPr/>
              <a:t>32</a:t>
            </a:fld>
            <a:endParaRPr lang="en-US" dirty="0"/>
          </a:p>
        </p:txBody>
      </p:sp>
    </p:spTree>
    <p:extLst>
      <p:ext uri="{BB962C8B-B14F-4D97-AF65-F5344CB8AC3E}">
        <p14:creationId xmlns:p14="http://schemas.microsoft.com/office/powerpoint/2010/main" val="41510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4" y="2287961"/>
            <a:ext cx="9887835" cy="3415624"/>
          </a:xfrm>
        </p:spPr>
        <p:txBody>
          <a:bodyPr/>
          <a:lstStyle/>
          <a:p>
            <a:pPr marL="285750" indent="-285750">
              <a:buFont typeface="Arial" panose="020B0604020202020204" pitchFamily="34" charset="0"/>
              <a:buChar char="•"/>
            </a:pPr>
            <a:r>
              <a:rPr lang="en-US" sz="1600" dirty="0">
                <a:solidFill>
                  <a:schemeClr val="bg1">
                    <a:lumMod val="65000"/>
                  </a:schemeClr>
                </a:solidFill>
                <a:hlinkClick r:id="rId2">
                  <a:extLst>
                    <a:ext uri="{A12FA001-AC4F-418D-AE19-62706E023703}">
                      <ahyp:hlinkClr xmlns:ahyp="http://schemas.microsoft.com/office/drawing/2018/hyperlinkcolor" val="tx"/>
                    </a:ext>
                  </a:extLst>
                </a:hlinkClick>
              </a:rPr>
              <a:t>https://docs.oracle.com/en-us/iaas/tools/oci-cli/2.25.2/oci_cli_docs/</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3">
                  <a:extLst>
                    <a:ext uri="{A12FA001-AC4F-418D-AE19-62706E023703}">
                      <ahyp:hlinkClr xmlns:ahyp="http://schemas.microsoft.com/office/drawing/2018/hyperlinkcolor" val="tx"/>
                    </a:ext>
                  </a:extLst>
                </a:hlinkClick>
              </a:rPr>
              <a:t>https://medium.com/@calvinqc/build-a-simple-rest-apis-with-java-8-tomcat-jsp-mysql-intellij-on-mac-3308f4e59a03</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4">
                  <a:extLst>
                    <a:ext uri="{A12FA001-AC4F-418D-AE19-62706E023703}">
                      <ahyp:hlinkClr xmlns:ahyp="http://schemas.microsoft.com/office/drawing/2018/hyperlinkcolor" val="tx"/>
                    </a:ext>
                  </a:extLst>
                </a:hlinkClick>
              </a:rPr>
              <a:t>https://docs.oracle.com/en/cloud/paas/autonomous-data-warehouse-cloud/rest-apis.html</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5">
                  <a:extLst>
                    <a:ext uri="{A12FA001-AC4F-418D-AE19-62706E023703}">
                      <ahyp:hlinkClr xmlns:ahyp="http://schemas.microsoft.com/office/drawing/2018/hyperlinkcolor" val="tx"/>
                    </a:ext>
                  </a:extLst>
                </a:hlinkClick>
              </a:rPr>
              <a:t>https://docs.oracle.com/en/cloud/paas/autonomous-data-warehouse-cloud/tutorials.html</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6">
                  <a:extLst>
                    <a:ext uri="{A12FA001-AC4F-418D-AE19-62706E023703}">
                      <ahyp:hlinkClr xmlns:ahyp="http://schemas.microsoft.com/office/drawing/2018/hyperlinkcolor" val="tx"/>
                    </a:ext>
                  </a:extLst>
                </a:hlinkClick>
              </a:rPr>
              <a:t>https://docs.docker.com/get-started/</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7">
                  <a:extLst>
                    <a:ext uri="{A12FA001-AC4F-418D-AE19-62706E023703}">
                      <ahyp:hlinkClr xmlns:ahyp="http://schemas.microsoft.com/office/drawing/2018/hyperlinkcolor" val="tx"/>
                    </a:ext>
                  </a:extLst>
                </a:hlinkClick>
              </a:rPr>
              <a:t>https://blogs.oracle.com/cloud-infrastructure/getting-up-to-speed-on-using-private-endpoints-for-autonomous-database-with-shared-exadata-infrastructure</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8">
                  <a:extLst>
                    <a:ext uri="{A12FA001-AC4F-418D-AE19-62706E023703}">
                      <ahyp:hlinkClr xmlns:ahyp="http://schemas.microsoft.com/office/drawing/2018/hyperlinkcolor" val="tx"/>
                    </a:ext>
                  </a:extLst>
                </a:hlinkClick>
              </a:rPr>
              <a:t>https://github.com/oracle/oci-cli</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9">
                  <a:extLst>
                    <a:ext uri="{A12FA001-AC4F-418D-AE19-62706E023703}">
                      <ahyp:hlinkClr xmlns:ahyp="http://schemas.microsoft.com/office/drawing/2018/hyperlinkcolor" val="tx"/>
                    </a:ext>
                  </a:extLst>
                </a:hlinkClick>
              </a:rPr>
              <a:t>https://otube.oracle.com/media/OCI%20CLI%20Basics/0_hhuouae9</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10">
                  <a:extLst>
                    <a:ext uri="{A12FA001-AC4F-418D-AE19-62706E023703}">
                      <ahyp:hlinkClr xmlns:ahyp="http://schemas.microsoft.com/office/drawing/2018/hyperlinkcolor" val="tx"/>
                    </a:ext>
                  </a:extLst>
                </a:hlinkClick>
              </a:rPr>
              <a:t>https://docs.oracle.com/cd/E17952_01/connector-j-5.1-en/connector-j-usagenotes-statements-callable.html</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11">
                  <a:extLst>
                    <a:ext uri="{A12FA001-AC4F-418D-AE19-62706E023703}">
                      <ahyp:hlinkClr xmlns:ahyp="http://schemas.microsoft.com/office/drawing/2018/hyperlinkcolor" val="tx"/>
                    </a:ext>
                  </a:extLst>
                </a:hlinkClick>
              </a:rPr>
              <a:t>https://airflow.apache.org/docs/apache-airflow/2.0.1/</a:t>
            </a:r>
            <a:endParaRPr lang="en-US" sz="1600" dirty="0">
              <a:solidFill>
                <a:schemeClr val="bg1">
                  <a:lumMod val="65000"/>
                </a:schemeClr>
              </a:solidFill>
            </a:endParaRPr>
          </a:p>
          <a:p>
            <a:pPr marL="285750" indent="-285750">
              <a:buFont typeface="Arial" panose="020B0604020202020204" pitchFamily="34" charset="0"/>
              <a:buChar char="•"/>
            </a:pPr>
            <a:r>
              <a:rPr lang="en-US" sz="1600" dirty="0">
                <a:solidFill>
                  <a:schemeClr val="bg1">
                    <a:lumMod val="65000"/>
                  </a:schemeClr>
                </a:solidFill>
                <a:hlinkClick r:id="rId12">
                  <a:extLst>
                    <a:ext uri="{A12FA001-AC4F-418D-AE19-62706E023703}">
                      <ahyp:hlinkClr xmlns:ahyp="http://schemas.microsoft.com/office/drawing/2018/hyperlinkcolor" val="tx"/>
                    </a:ext>
                  </a:extLst>
                </a:hlinkClick>
              </a:rPr>
              <a:t>https://jmeter.apache.org/usermanual/index.html</a:t>
            </a:r>
            <a:endParaRPr lang="en-US" sz="1600" dirty="0">
              <a:solidFill>
                <a:schemeClr val="bg1">
                  <a:lumMod val="65000"/>
                </a:schemeClr>
              </a:solidFill>
            </a:endParaRPr>
          </a:p>
          <a:p>
            <a:pPr marL="285750" indent="-285750">
              <a:buFont typeface="Arial" panose="020B0604020202020204" pitchFamily="34" charset="0"/>
              <a:buChar char="•"/>
            </a:pPr>
            <a:endParaRPr lang="en-US" sz="1600" dirty="0">
              <a:solidFill>
                <a:schemeClr val="bg1">
                  <a:lumMod val="65000"/>
                </a:schemeClr>
              </a:solidFill>
            </a:endParaRPr>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33</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768095" y="791102"/>
            <a:ext cx="9887834" cy="844095"/>
          </a:xfrm>
        </p:spPr>
        <p:txBody>
          <a:bodyPr/>
          <a:lstStyle/>
          <a:p>
            <a:r>
              <a:rPr lang="en-US" dirty="0"/>
              <a:t>References</a:t>
            </a:r>
          </a:p>
        </p:txBody>
      </p:sp>
    </p:spTree>
    <p:extLst>
      <p:ext uri="{BB962C8B-B14F-4D97-AF65-F5344CB8AC3E}">
        <p14:creationId xmlns:p14="http://schemas.microsoft.com/office/powerpoint/2010/main" val="8890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00134" y="2919316"/>
            <a:ext cx="4371153" cy="914400"/>
          </a:xfrm>
        </p:spPr>
        <p:txBody>
          <a:bodyPr/>
          <a:lstStyle/>
          <a:p>
            <a:r>
              <a:rPr lang="en-US" sz="4400" dirty="0"/>
              <a:t>Thank You!!! </a:t>
            </a:r>
          </a:p>
          <a:p>
            <a:r>
              <a:rPr lang="en-US" sz="1600" dirty="0"/>
              <a:t>Detailed Report </a:t>
            </a:r>
            <a:r>
              <a:rPr lang="en-US" sz="1600" dirty="0">
                <a:solidFill>
                  <a:schemeClr val="accent2">
                    <a:lumMod val="75000"/>
                  </a:schemeClr>
                </a:solidFill>
                <a:hlinkClick r:id="rId2">
                  <a:extLst>
                    <a:ext uri="{A12FA001-AC4F-418D-AE19-62706E023703}">
                      <ahyp:hlinkClr xmlns:ahyp="http://schemas.microsoft.com/office/drawing/2018/hyperlinkcolor" val="tx"/>
                    </a:ext>
                  </a:extLst>
                </a:hlinkClick>
              </a:rPr>
              <a:t>Link</a:t>
            </a:r>
            <a:endParaRPr lang="en-US" sz="1600" dirty="0">
              <a:solidFill>
                <a:schemeClr val="accent2">
                  <a:lumMod val="75000"/>
                </a:schemeClr>
              </a:solidFill>
            </a:endParaRPr>
          </a:p>
          <a:p>
            <a:r>
              <a:rPr lang="en-US" sz="1600" dirty="0" err="1"/>
              <a:t>Github</a:t>
            </a:r>
            <a:r>
              <a:rPr lang="en-US" sz="1600" dirty="0"/>
              <a:t> </a:t>
            </a:r>
            <a:r>
              <a:rPr lang="en-US" sz="1600" dirty="0">
                <a:solidFill>
                  <a:schemeClr val="accent2">
                    <a:lumMod val="75000"/>
                  </a:schemeClr>
                </a:solidFill>
                <a:hlinkClick r:id="rId3">
                  <a:extLst>
                    <a:ext uri="{A12FA001-AC4F-418D-AE19-62706E023703}">
                      <ahyp:hlinkClr xmlns:ahyp="http://schemas.microsoft.com/office/drawing/2018/hyperlinkcolor" val="tx"/>
                    </a:ext>
                  </a:extLst>
                </a:hlinkClick>
              </a:rPr>
              <a:t>Link</a:t>
            </a:r>
            <a:endParaRPr lang="en-US" sz="1600" dirty="0">
              <a:solidFill>
                <a:schemeClr val="accent2">
                  <a:lumMod val="75000"/>
                </a:schemeClr>
              </a:solidFill>
            </a:endParaRPr>
          </a:p>
        </p:txBody>
      </p:sp>
      <p:sp>
        <p:nvSpPr>
          <p:cNvPr id="4" name="Footer Placeholder 3"/>
          <p:cNvSpPr>
            <a:spLocks noGrp="1"/>
          </p:cNvSpPr>
          <p:nvPr>
            <p:ph type="ftr" sz="quarter" idx="4294967295"/>
          </p:nvPr>
        </p:nvSpPr>
        <p:spPr>
          <a:xfrm>
            <a:off x="1187484" y="6343868"/>
            <a:ext cx="4114800" cy="365125"/>
          </a:xfrm>
        </p:spPr>
        <p:txBody>
          <a:bodyPr/>
          <a:lstStyle/>
          <a:p>
            <a:r>
              <a:rPr lang="en-US" dirty="0"/>
              <a:t>Confidential – © 2021 Oracle Internal/Restricted/Highly Restricted</a:t>
            </a:r>
          </a:p>
        </p:txBody>
      </p:sp>
      <p:sp>
        <p:nvSpPr>
          <p:cNvPr id="5" name="Slide Number Placeholder 4"/>
          <p:cNvSpPr>
            <a:spLocks noGrp="1"/>
          </p:cNvSpPr>
          <p:nvPr>
            <p:ph type="sldNum" sz="quarter" idx="4294967295"/>
          </p:nvPr>
        </p:nvSpPr>
        <p:spPr>
          <a:xfrm>
            <a:off x="800134" y="6343868"/>
            <a:ext cx="387350" cy="365125"/>
          </a:xfrm>
        </p:spPr>
        <p:txBody>
          <a:bodyPr/>
          <a:lstStyle/>
          <a:p>
            <a:fld id="{7C371504-33D9-B044-8C50-620C44A06CB1}" type="slidenum">
              <a:rPr lang="en-US" smtClean="0"/>
              <a:pPr/>
              <a:t>34</a:t>
            </a:fld>
            <a:endParaRPr lang="en-US" dirty="0"/>
          </a:p>
        </p:txBody>
      </p:sp>
    </p:spTree>
    <p:extLst>
      <p:ext uri="{BB962C8B-B14F-4D97-AF65-F5344CB8AC3E}">
        <p14:creationId xmlns:p14="http://schemas.microsoft.com/office/powerpoint/2010/main" val="321429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stack and Tools </a:t>
            </a:r>
          </a:p>
        </p:txBody>
      </p:sp>
      <p:sp>
        <p:nvSpPr>
          <p:cNvPr id="3" name="Text Placeholder 2"/>
          <p:cNvSpPr>
            <a:spLocks noGrp="1"/>
          </p:cNvSpPr>
          <p:nvPr>
            <p:ph type="body" idx="1"/>
          </p:nvPr>
        </p:nvSpPr>
        <p:spPr/>
        <p:txBody>
          <a:bodyPr/>
          <a:lstStyle/>
          <a:p>
            <a:endParaRPr lang="en-US" dirty="0"/>
          </a:p>
          <a:p>
            <a:pPr marL="285750" indent="-285750">
              <a:buFont typeface="Arial" panose="020B0604020202020204" pitchFamily="34" charset="0"/>
              <a:buChar char="•"/>
            </a:pPr>
            <a:r>
              <a:rPr lang="en-US" dirty="0"/>
              <a:t>Apache JMeter for Load Testing ,Postman for testing API’s.</a:t>
            </a:r>
          </a:p>
          <a:p>
            <a:endParaRPr lang="en-US" dirty="0"/>
          </a:p>
          <a:p>
            <a:pPr marL="285750" indent="-285750">
              <a:buFont typeface="Arial" panose="020B0604020202020204" pitchFamily="34" charset="0"/>
              <a:buChar char="•"/>
            </a:pPr>
            <a:r>
              <a:rPr lang="en-US" dirty="0"/>
              <a:t>Python for data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Java for processing API’s inside TC server</a:t>
            </a:r>
          </a:p>
          <a:p>
            <a:endParaRPr lang="en-US" dirty="0"/>
          </a:p>
          <a:p>
            <a:pPr marL="285750" indent="-285750">
              <a:buFont typeface="Arial" panose="020B0604020202020204" pitchFamily="34" charset="0"/>
              <a:buChar char="•"/>
            </a:pPr>
            <a:r>
              <a:rPr lang="en-US" dirty="0"/>
              <a:t>Docker for containerization, OCI-CLI for creating architecture in cloud.</a:t>
            </a:r>
          </a:p>
          <a:p>
            <a:endParaRPr lang="en-US" dirty="0"/>
          </a:p>
          <a:p>
            <a:pPr marL="285750" indent="-285750">
              <a:buFont typeface="Arial" panose="020B0604020202020204" pitchFamily="34" charset="0"/>
              <a:buChar char="•"/>
            </a:pPr>
            <a:r>
              <a:rPr lang="en-US" dirty="0"/>
              <a:t>Apache Airflow for scheduling and monitoring workflow</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4</a:t>
            </a:fld>
            <a:endParaRPr lang="en-US" dirty="0"/>
          </a:p>
        </p:txBody>
      </p:sp>
    </p:spTree>
    <p:extLst>
      <p:ext uri="{BB962C8B-B14F-4D97-AF65-F5344CB8AC3E}">
        <p14:creationId xmlns:p14="http://schemas.microsoft.com/office/powerpoint/2010/main" val="418601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dive</a:t>
            </a:r>
          </a:p>
        </p:txBody>
      </p:sp>
      <p:sp>
        <p:nvSpPr>
          <p:cNvPr id="3" name="Text Placeholder 2"/>
          <p:cNvSpPr>
            <a:spLocks noGrp="1"/>
          </p:cNvSpPr>
          <p:nvPr>
            <p:ph type="body" idx="1"/>
          </p:nvPr>
        </p:nvSpPr>
        <p:spPr>
          <a:xfrm>
            <a:off x="768095" y="1748814"/>
            <a:ext cx="9887835" cy="3360372"/>
          </a:xfrm>
        </p:spPr>
        <p:txBody>
          <a:bodyPr/>
          <a:lstStyle/>
          <a:p>
            <a:endParaRPr lang="en-US" dirty="0"/>
          </a:p>
          <a:p>
            <a:r>
              <a:rPr lang="en-US" sz="1600" dirty="0">
                <a:solidFill>
                  <a:schemeClr val="bg1">
                    <a:lumMod val="95000"/>
                  </a:schemeClr>
                </a:solidFill>
              </a:rPr>
              <a:t>1. Path-1</a:t>
            </a:r>
          </a:p>
          <a:p>
            <a:pPr lvl="1"/>
            <a:r>
              <a:rPr lang="en-US" sz="1600" dirty="0">
                <a:solidFill>
                  <a:schemeClr val="bg1">
                    <a:lumMod val="95000"/>
                  </a:schemeClr>
                </a:solidFill>
              </a:rPr>
              <a:t>1.1. Progress</a:t>
            </a:r>
          </a:p>
          <a:p>
            <a:pPr lvl="1"/>
            <a:r>
              <a:rPr lang="en-US" sz="1600" dirty="0">
                <a:solidFill>
                  <a:schemeClr val="bg1">
                    <a:lumMod val="95000"/>
                  </a:schemeClr>
                </a:solidFill>
              </a:rPr>
              <a:t>1.2. Graphical Analysis</a:t>
            </a:r>
          </a:p>
          <a:p>
            <a:r>
              <a:rPr lang="en-US" sz="1600" dirty="0">
                <a:solidFill>
                  <a:schemeClr val="bg1">
                    <a:lumMod val="95000"/>
                  </a:schemeClr>
                </a:solidFill>
              </a:rPr>
              <a:t>2. Path-2</a:t>
            </a:r>
          </a:p>
          <a:p>
            <a:pPr lvl="1"/>
            <a:r>
              <a:rPr lang="en-US" sz="1600" dirty="0">
                <a:solidFill>
                  <a:schemeClr val="bg1">
                    <a:lumMod val="95000"/>
                  </a:schemeClr>
                </a:solidFill>
              </a:rPr>
              <a:t>2.1. Progress on Server</a:t>
            </a:r>
          </a:p>
          <a:p>
            <a:pPr lvl="1"/>
            <a:r>
              <a:rPr lang="en-US" sz="1600" dirty="0">
                <a:solidFill>
                  <a:schemeClr val="bg1">
                    <a:lumMod val="95000"/>
                  </a:schemeClr>
                </a:solidFill>
              </a:rPr>
              <a:t>2.2. Graphical Analysis</a:t>
            </a:r>
          </a:p>
          <a:p>
            <a:pPr lvl="1"/>
            <a:r>
              <a:rPr lang="en-US" sz="1600" dirty="0">
                <a:solidFill>
                  <a:schemeClr val="bg1">
                    <a:lumMod val="95000"/>
                  </a:schemeClr>
                </a:solidFill>
              </a:rPr>
              <a:t>2.3. Architecture For Path-2</a:t>
            </a:r>
          </a:p>
          <a:p>
            <a:pPr lvl="1"/>
            <a:r>
              <a:rPr lang="en-US" sz="1600" dirty="0">
                <a:solidFill>
                  <a:schemeClr val="bg1">
                    <a:lumMod val="95000"/>
                  </a:schemeClr>
                </a:solidFill>
              </a:rPr>
              <a:t>2.4. Apache Airflow</a:t>
            </a:r>
          </a:p>
          <a:p>
            <a:pPr lvl="2"/>
            <a:r>
              <a:rPr lang="en-US" sz="1600" dirty="0">
                <a:solidFill>
                  <a:schemeClr val="bg1">
                    <a:lumMod val="95000"/>
                  </a:schemeClr>
                </a:solidFill>
              </a:rPr>
              <a:t>2.4.1. Introduction</a:t>
            </a:r>
          </a:p>
          <a:p>
            <a:pPr lvl="2"/>
            <a:r>
              <a:rPr lang="en-US" sz="1600" dirty="0">
                <a:solidFill>
                  <a:schemeClr val="bg1">
                    <a:lumMod val="95000"/>
                  </a:schemeClr>
                </a:solidFill>
              </a:rPr>
              <a:t>2.4.2. Example</a:t>
            </a:r>
          </a:p>
          <a:p>
            <a:r>
              <a:rPr lang="en-US" sz="1600" dirty="0">
                <a:solidFill>
                  <a:schemeClr val="bg1">
                    <a:lumMod val="95000"/>
                  </a:schemeClr>
                </a:solidFill>
              </a:rPr>
              <a:t>3. Comparing both 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5</a:t>
            </a:fld>
            <a:endParaRPr lang="en-US" dirty="0"/>
          </a:p>
        </p:txBody>
      </p:sp>
    </p:spTree>
    <p:extLst>
      <p:ext uri="{BB962C8B-B14F-4D97-AF65-F5344CB8AC3E}">
        <p14:creationId xmlns:p14="http://schemas.microsoft.com/office/powerpoint/2010/main" val="307418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00134" y="2919316"/>
            <a:ext cx="4371153" cy="914400"/>
          </a:xfrm>
        </p:spPr>
        <p:txBody>
          <a:bodyPr/>
          <a:lstStyle/>
          <a:p>
            <a:r>
              <a:rPr lang="en-US" sz="4400" dirty="0"/>
              <a:t>Path-1</a:t>
            </a:r>
          </a:p>
        </p:txBody>
      </p:sp>
      <p:sp>
        <p:nvSpPr>
          <p:cNvPr id="4" name="Footer Placeholder 3"/>
          <p:cNvSpPr>
            <a:spLocks noGrp="1"/>
          </p:cNvSpPr>
          <p:nvPr>
            <p:ph type="ftr" sz="quarter" idx="4294967295"/>
          </p:nvPr>
        </p:nvSpPr>
        <p:spPr>
          <a:xfrm>
            <a:off x="1187484" y="6343868"/>
            <a:ext cx="4114800" cy="365125"/>
          </a:xfrm>
        </p:spPr>
        <p:txBody>
          <a:bodyPr/>
          <a:lstStyle/>
          <a:p>
            <a:r>
              <a:rPr lang="en-US" dirty="0"/>
              <a:t>Confidential – © 2021 Oracle Internal/Restricted/Highly Restricted</a:t>
            </a:r>
          </a:p>
        </p:txBody>
      </p:sp>
      <p:sp>
        <p:nvSpPr>
          <p:cNvPr id="5" name="Slide Number Placeholder 4"/>
          <p:cNvSpPr>
            <a:spLocks noGrp="1"/>
          </p:cNvSpPr>
          <p:nvPr>
            <p:ph type="sldNum" sz="quarter" idx="4294967295"/>
          </p:nvPr>
        </p:nvSpPr>
        <p:spPr>
          <a:xfrm>
            <a:off x="800134" y="6343868"/>
            <a:ext cx="387350" cy="365125"/>
          </a:xfrm>
        </p:spPr>
        <p:txBody>
          <a:bodyPr/>
          <a:lstStyle/>
          <a:p>
            <a:fld id="{7C371504-33D9-B044-8C50-620C44A06CB1}" type="slidenum">
              <a:rPr lang="en-US" smtClean="0"/>
              <a:pPr/>
              <a:t>6</a:t>
            </a:fld>
            <a:endParaRPr lang="en-US" dirty="0"/>
          </a:p>
        </p:txBody>
      </p:sp>
    </p:spTree>
    <p:extLst>
      <p:ext uri="{BB962C8B-B14F-4D97-AF65-F5344CB8AC3E}">
        <p14:creationId xmlns:p14="http://schemas.microsoft.com/office/powerpoint/2010/main" val="385459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5" y="1862430"/>
            <a:ext cx="9887835" cy="4263161"/>
          </a:xfrm>
        </p:spPr>
        <p:txBody>
          <a:bodyPr/>
          <a:lstStyle/>
          <a:p>
            <a:endParaRPr lang="en-US" dirty="0"/>
          </a:p>
          <a:p>
            <a:pPr marL="285750" indent="-285750">
              <a:buFont typeface="Arial" panose="020B0604020202020204" pitchFamily="34" charset="0"/>
              <a:buChar char="•"/>
            </a:pPr>
            <a:r>
              <a:rPr lang="en-US" dirty="0"/>
              <a:t>To connect to ADW behind private endpoint we need to use NAT Gateway</a:t>
            </a:r>
          </a:p>
          <a:p>
            <a:endParaRPr lang="en-US" dirty="0"/>
          </a:p>
          <a:p>
            <a:pPr marL="285750" indent="-285750">
              <a:buFont typeface="Arial" panose="020B0604020202020204" pitchFamily="34" charset="0"/>
              <a:buChar char="•"/>
            </a:pPr>
            <a:r>
              <a:rPr lang="en-US" dirty="0"/>
              <a:t>To access database objects through REST APIs we can create dedicated modules or use AUTOREST feature</a:t>
            </a:r>
          </a:p>
          <a:p>
            <a:endParaRPr lang="en-US" dirty="0"/>
          </a:p>
          <a:p>
            <a:pPr marL="285750" indent="-285750">
              <a:buFont typeface="Arial" panose="020B0604020202020204" pitchFamily="34" charset="0"/>
              <a:buChar char="•"/>
            </a:pPr>
            <a:r>
              <a:rPr lang="en-US" dirty="0"/>
              <a:t>Performed load testing on the ADW for the AUTOREST service using JMETER.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Created graphical analysis reports for different configurations of ADW with different OCPU count.(with and without </a:t>
            </a:r>
            <a:r>
              <a:rPr lang="en-US" dirty="0" err="1"/>
              <a:t>AutoScaling</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Github</a:t>
            </a:r>
            <a:r>
              <a:rPr lang="en-US" dirty="0"/>
              <a:t> </a:t>
            </a:r>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Link</a:t>
            </a:r>
            <a:r>
              <a:rPr lang="en-US" dirty="0"/>
              <a:t> for the Data and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7</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88197" y="1019252"/>
            <a:ext cx="9887834" cy="844095"/>
          </a:xfrm>
        </p:spPr>
        <p:txBody>
          <a:bodyPr/>
          <a:lstStyle/>
          <a:p>
            <a:r>
              <a:rPr lang="en-US" dirty="0"/>
              <a:t>1.1. Progress</a:t>
            </a:r>
            <a:br>
              <a:rPr lang="en-US" dirty="0"/>
            </a:br>
            <a:endParaRPr lang="en-US" dirty="0"/>
          </a:p>
        </p:txBody>
      </p:sp>
    </p:spTree>
    <p:extLst>
      <p:ext uri="{BB962C8B-B14F-4D97-AF65-F5344CB8AC3E}">
        <p14:creationId xmlns:p14="http://schemas.microsoft.com/office/powerpoint/2010/main" val="27489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8</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1.2. </a:t>
            </a:r>
            <a:r>
              <a:rPr lang="en-US" dirty="0"/>
              <a:t>Graphical Analysis</a:t>
            </a:r>
            <a:endParaRPr lang="en-US" b="0" dirty="0"/>
          </a:p>
        </p:txBody>
      </p:sp>
      <p:pic>
        <p:nvPicPr>
          <p:cNvPr id="3" name="Picture 2" descr="Chart, bar chart, histogram&#10;&#10;Description automatically generated">
            <a:extLst>
              <a:ext uri="{FF2B5EF4-FFF2-40B4-BE49-F238E27FC236}">
                <a16:creationId xmlns:a16="http://schemas.microsoft.com/office/drawing/2014/main" id="{4E35C995-2872-4AAE-B561-049CAA7A7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29496"/>
            <a:ext cx="5193990" cy="3670337"/>
          </a:xfrm>
          <a:prstGeom prst="rect">
            <a:avLst/>
          </a:prstGeom>
        </p:spPr>
      </p:pic>
      <p:pic>
        <p:nvPicPr>
          <p:cNvPr id="7" name="Picture 6" descr="Chart, bar chart&#10;&#10;Description automatically generated">
            <a:extLst>
              <a:ext uri="{FF2B5EF4-FFF2-40B4-BE49-F238E27FC236}">
                <a16:creationId xmlns:a16="http://schemas.microsoft.com/office/drawing/2014/main" id="{48F0A05E-DECD-4900-AE55-A2144CD55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46" y="2140097"/>
            <a:ext cx="5193990" cy="3670337"/>
          </a:xfrm>
          <a:prstGeom prst="rect">
            <a:avLst/>
          </a:prstGeom>
        </p:spPr>
      </p:pic>
    </p:spTree>
    <p:extLst>
      <p:ext uri="{BB962C8B-B14F-4D97-AF65-F5344CB8AC3E}">
        <p14:creationId xmlns:p14="http://schemas.microsoft.com/office/powerpoint/2010/main" val="9301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a:t>Confidential – © 2021 Oracle Internal/Restricted/Highly Restricted</a:t>
            </a:r>
          </a:p>
        </p:txBody>
      </p:sp>
      <p:sp>
        <p:nvSpPr>
          <p:cNvPr id="5" name="Slide Number Placeholder 4"/>
          <p:cNvSpPr>
            <a:spLocks noGrp="1"/>
          </p:cNvSpPr>
          <p:nvPr>
            <p:ph type="sldNum" sz="quarter" idx="11"/>
          </p:nvPr>
        </p:nvSpPr>
        <p:spPr/>
        <p:txBody>
          <a:bodyPr/>
          <a:lstStyle/>
          <a:p>
            <a:fld id="{7C371504-33D9-B044-8C50-620C44A06CB1}" type="slidenum">
              <a:rPr lang="en-US" smtClean="0"/>
              <a:pPr/>
              <a:t>9</a:t>
            </a:fld>
            <a:endParaRPr lang="en-US" dirty="0"/>
          </a:p>
        </p:txBody>
      </p:sp>
      <p:sp>
        <p:nvSpPr>
          <p:cNvPr id="8" name="Title 7">
            <a:extLst>
              <a:ext uri="{FF2B5EF4-FFF2-40B4-BE49-F238E27FC236}">
                <a16:creationId xmlns:a16="http://schemas.microsoft.com/office/drawing/2014/main" id="{D8C0E4D8-A613-4D2B-B2CF-2B9BD26CD746}"/>
              </a:ext>
            </a:extLst>
          </p:cNvPr>
          <p:cNvSpPr>
            <a:spLocks noGrp="1"/>
          </p:cNvSpPr>
          <p:nvPr>
            <p:ph type="title"/>
          </p:nvPr>
        </p:nvSpPr>
        <p:spPr>
          <a:xfrm>
            <a:off x="670441" y="728885"/>
            <a:ext cx="9887834" cy="844095"/>
          </a:xfrm>
        </p:spPr>
        <p:txBody>
          <a:bodyPr/>
          <a:lstStyle/>
          <a:p>
            <a:r>
              <a:rPr lang="en-US" b="0" dirty="0"/>
              <a:t>1.2. </a:t>
            </a:r>
            <a:r>
              <a:rPr lang="en-US" dirty="0"/>
              <a:t>Graphical Analysis</a:t>
            </a:r>
            <a:endParaRPr lang="en-US" b="0" dirty="0"/>
          </a:p>
        </p:txBody>
      </p:sp>
      <p:pic>
        <p:nvPicPr>
          <p:cNvPr id="13" name="Picture 12" descr="Chart, bar chart&#10;&#10;Description automatically generated">
            <a:extLst>
              <a:ext uri="{FF2B5EF4-FFF2-40B4-BE49-F238E27FC236}">
                <a16:creationId xmlns:a16="http://schemas.microsoft.com/office/drawing/2014/main" id="{62637843-0D4D-4ACA-8802-0C99C2AB0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71" y="2140097"/>
            <a:ext cx="5193989" cy="3670337"/>
          </a:xfrm>
          <a:prstGeom prst="rect">
            <a:avLst/>
          </a:prstGeom>
        </p:spPr>
      </p:pic>
      <p:pic>
        <p:nvPicPr>
          <p:cNvPr id="15" name="Picture 14" descr="Chart, bar chart&#10;&#10;Description automatically generated">
            <a:extLst>
              <a:ext uri="{FF2B5EF4-FFF2-40B4-BE49-F238E27FC236}">
                <a16:creationId xmlns:a16="http://schemas.microsoft.com/office/drawing/2014/main" id="{2D30DC0C-1A6E-4F30-95AD-87A1A5E00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493" y="2140097"/>
            <a:ext cx="5193990" cy="3670337"/>
          </a:xfrm>
          <a:prstGeom prst="rect">
            <a:avLst/>
          </a:prstGeom>
        </p:spPr>
      </p:pic>
    </p:spTree>
    <p:extLst>
      <p:ext uri="{BB962C8B-B14F-4D97-AF65-F5344CB8AC3E}">
        <p14:creationId xmlns:p14="http://schemas.microsoft.com/office/powerpoint/2010/main" val="307996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Redwood PPT Template 090319</Template>
  <TotalTime>26505</TotalTime>
  <Words>1685</Words>
  <Application>Microsoft Office PowerPoint</Application>
  <PresentationFormat>Widescreen</PresentationFormat>
  <Paragraphs>265</Paragraphs>
  <Slides>34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Georgia</vt:lpstr>
      <vt:lpstr>Oracle Sans</vt:lpstr>
      <vt:lpstr>Oracle Sans Light</vt:lpstr>
      <vt:lpstr>SFMono-Medium</vt:lpstr>
      <vt:lpstr>Wingdings</vt:lpstr>
      <vt:lpstr>Light Master </vt:lpstr>
      <vt:lpstr>Dark Master</vt:lpstr>
      <vt:lpstr>Access Horizon ADW through REST API</vt:lpstr>
      <vt:lpstr>Contents</vt:lpstr>
      <vt:lpstr>Overview</vt:lpstr>
      <vt:lpstr>Tech stack and Tools </vt:lpstr>
      <vt:lpstr>Deep dive</vt:lpstr>
      <vt:lpstr>PowerPoint Presentation</vt:lpstr>
      <vt:lpstr>1.1. Progress </vt:lpstr>
      <vt:lpstr>1.2. Graphical Analysis</vt:lpstr>
      <vt:lpstr>1.2. Graphical Analysis</vt:lpstr>
      <vt:lpstr>1.2. Graphical Analysis</vt:lpstr>
      <vt:lpstr>1.2. Graphical Analysis</vt:lpstr>
      <vt:lpstr>PowerPoint Presentation</vt:lpstr>
      <vt:lpstr>2.1. Progress on Server  </vt:lpstr>
      <vt:lpstr>2.1. Progress on Server  </vt:lpstr>
      <vt:lpstr>2.1. Progress on Server  </vt:lpstr>
      <vt:lpstr>2.2. Graphical Analysis</vt:lpstr>
      <vt:lpstr>2.2. Graphical Analysis</vt:lpstr>
      <vt:lpstr>2.2. Graphical Analysis</vt:lpstr>
      <vt:lpstr>2.2. Graphical Analysis</vt:lpstr>
      <vt:lpstr>2.3. Architecture For Path-2</vt:lpstr>
      <vt:lpstr>2.3. Architecture For Path-2</vt:lpstr>
      <vt:lpstr>2.4. Apache Airflow</vt:lpstr>
      <vt:lpstr>2.4.2. Example</vt:lpstr>
      <vt:lpstr>2.4.2. Example</vt:lpstr>
      <vt:lpstr>2.4.2. Example</vt:lpstr>
      <vt:lpstr>2.4.2. Example</vt:lpstr>
      <vt:lpstr>2.4.2. Example</vt:lpstr>
      <vt:lpstr>3. Comparing both Approaches </vt:lpstr>
      <vt:lpstr>3.1.3. Failure points and recovery capabilities</vt:lpstr>
      <vt:lpstr>3.1.4. Scalability</vt:lpstr>
      <vt:lpstr>3.1.5. Potential ways to rate-limit the number of transactions per second</vt:lpstr>
      <vt:lpstr>PowerPoint Presentation</vt:lpstr>
      <vt:lpstr>References</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creator>Naveen Jafer</dc:creator>
  <cp:lastModifiedBy>vamsi reddy</cp:lastModifiedBy>
  <cp:revision>178</cp:revision>
  <dcterms:created xsi:type="dcterms:W3CDTF">2019-09-23T12:26:05Z</dcterms:created>
  <dcterms:modified xsi:type="dcterms:W3CDTF">2021-07-10T05:31:18Z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